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5" r:id="rId2"/>
    <p:sldMasterId id="2147483687" r:id="rId3"/>
    <p:sldMasterId id="2147484258" r:id="rId4"/>
    <p:sldMasterId id="2147484270" r:id="rId5"/>
  </p:sldMasterIdLst>
  <p:notesMasterIdLst>
    <p:notesMasterId r:id="rId77"/>
  </p:notesMasterIdLst>
  <p:handoutMasterIdLst>
    <p:handoutMasterId r:id="rId78"/>
  </p:handoutMasterIdLst>
  <p:sldIdLst>
    <p:sldId id="545" r:id="rId6"/>
    <p:sldId id="952" r:id="rId7"/>
    <p:sldId id="908" r:id="rId8"/>
    <p:sldId id="909" r:id="rId9"/>
    <p:sldId id="910" r:id="rId10"/>
    <p:sldId id="911" r:id="rId11"/>
    <p:sldId id="912" r:id="rId12"/>
    <p:sldId id="913" r:id="rId13"/>
    <p:sldId id="914" r:id="rId14"/>
    <p:sldId id="576" r:id="rId15"/>
    <p:sldId id="900" r:id="rId16"/>
    <p:sldId id="904" r:id="rId17"/>
    <p:sldId id="931" r:id="rId18"/>
    <p:sldId id="936" r:id="rId19"/>
    <p:sldId id="938" r:id="rId20"/>
    <p:sldId id="937" r:id="rId21"/>
    <p:sldId id="932" r:id="rId22"/>
    <p:sldId id="942" r:id="rId23"/>
    <p:sldId id="939" r:id="rId24"/>
    <p:sldId id="734" r:id="rId25"/>
    <p:sldId id="735" r:id="rId26"/>
    <p:sldId id="916" r:id="rId27"/>
    <p:sldId id="917" r:id="rId28"/>
    <p:sldId id="918" r:id="rId29"/>
    <p:sldId id="943" r:id="rId30"/>
    <p:sldId id="293" r:id="rId31"/>
    <p:sldId id="294" r:id="rId32"/>
    <p:sldId id="919" r:id="rId33"/>
    <p:sldId id="295" r:id="rId34"/>
    <p:sldId id="921" r:id="rId35"/>
    <p:sldId id="922" r:id="rId36"/>
    <p:sldId id="944" r:id="rId37"/>
    <p:sldId id="945" r:id="rId38"/>
    <p:sldId id="924" r:id="rId39"/>
    <p:sldId id="756" r:id="rId40"/>
    <p:sldId id="757" r:id="rId41"/>
    <p:sldId id="758" r:id="rId42"/>
    <p:sldId id="759" r:id="rId43"/>
    <p:sldId id="760" r:id="rId44"/>
    <p:sldId id="761" r:id="rId45"/>
    <p:sldId id="762" r:id="rId46"/>
    <p:sldId id="763" r:id="rId47"/>
    <p:sldId id="764" r:id="rId48"/>
    <p:sldId id="765" r:id="rId49"/>
    <p:sldId id="766" r:id="rId50"/>
    <p:sldId id="767" r:id="rId51"/>
    <p:sldId id="768" r:id="rId52"/>
    <p:sldId id="769" r:id="rId53"/>
    <p:sldId id="770" r:id="rId54"/>
    <p:sldId id="771" r:id="rId55"/>
    <p:sldId id="772" r:id="rId56"/>
    <p:sldId id="773" r:id="rId57"/>
    <p:sldId id="258" r:id="rId58"/>
    <p:sldId id="259" r:id="rId59"/>
    <p:sldId id="260" r:id="rId60"/>
    <p:sldId id="261" r:id="rId61"/>
    <p:sldId id="262" r:id="rId62"/>
    <p:sldId id="263" r:id="rId63"/>
    <p:sldId id="264" r:id="rId64"/>
    <p:sldId id="265" r:id="rId65"/>
    <p:sldId id="266" r:id="rId66"/>
    <p:sldId id="948" r:id="rId67"/>
    <p:sldId id="268" r:id="rId68"/>
    <p:sldId id="269" r:id="rId69"/>
    <p:sldId id="270" r:id="rId70"/>
    <p:sldId id="271" r:id="rId71"/>
    <p:sldId id="272" r:id="rId72"/>
    <p:sldId id="273" r:id="rId73"/>
    <p:sldId id="274" r:id="rId74"/>
    <p:sldId id="721" r:id="rId75"/>
    <p:sldId id="275" r:id="rId76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73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3" autoAdjust="0"/>
    <p:restoredTop sz="80235" autoAdjust="0"/>
  </p:normalViewPr>
  <p:slideViewPr>
    <p:cSldViewPr>
      <p:cViewPr varScale="1">
        <p:scale>
          <a:sx n="118" d="100"/>
          <a:sy n="118" d="100"/>
        </p:scale>
        <p:origin x="1336" y="208"/>
      </p:cViewPr>
      <p:guideLst>
        <p:guide orient="horz" pos="273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3809FF0C-2F4B-4BEB-F02A-2C28E7167F5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AC8139C0-8EA8-D7B4-5E48-B7595E038F2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>
            <a:extLst>
              <a:ext uri="{FF2B5EF4-FFF2-40B4-BE49-F238E27FC236}">
                <a16:creationId xmlns:a16="http://schemas.microsoft.com/office/drawing/2014/main" id="{885ED012-F488-3190-46B7-411864DD7EB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>
            <a:extLst>
              <a:ext uri="{FF2B5EF4-FFF2-40B4-BE49-F238E27FC236}">
                <a16:creationId xmlns:a16="http://schemas.microsoft.com/office/drawing/2014/main" id="{E572880F-5FF8-9FA6-745B-A08CDE3F033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5A11A332-FF82-4A30-B359-08AD624CE4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FA0F7FD-050A-456D-1276-5CFE8F3449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A464271F-B926-DBBF-BAB5-4395288FDD3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C0CF33D6-362E-4F1D-F66A-46506EFE50C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1D98177E-BFA0-E77B-8BFE-82058287FC1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>
            <a:extLst>
              <a:ext uri="{FF2B5EF4-FFF2-40B4-BE49-F238E27FC236}">
                <a16:creationId xmlns:a16="http://schemas.microsoft.com/office/drawing/2014/main" id="{26BCE44F-5852-BAB8-3BFC-CC647C5346C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>
            <a:extLst>
              <a:ext uri="{FF2B5EF4-FFF2-40B4-BE49-F238E27FC236}">
                <a16:creationId xmlns:a16="http://schemas.microsoft.com/office/drawing/2014/main" id="{D60DC542-4ABC-86DF-DB7A-6493DB1C91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AC8B66FA-9447-4F6A-AEA9-97C42FDF9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JYZDnenaGc" TargetMode="External"/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5800EB4E-87E7-8F20-4064-54F955ABE9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6B60F5AC-1AA7-FEE1-A071-AFB50251D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alpha channel 1 = visible, 0 = not visible (transparent). Linear interpolation in pixels</a:t>
            </a:r>
          </a:p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feathering (smooth change)</a:t>
            </a:r>
          </a:p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hard to get this feathering window size!</a:t>
            </a:r>
          </a:p>
        </p:txBody>
      </p:sp>
      <p:sp>
        <p:nvSpPr>
          <p:cNvPr id="67588" name="Slide Number Placeholder 3">
            <a:extLst>
              <a:ext uri="{FF2B5EF4-FFF2-40B4-BE49-F238E27FC236}">
                <a16:creationId xmlns:a16="http://schemas.microsoft.com/office/drawing/2014/main" id="{0B4D5EBD-3B93-78C6-36E9-527F3BD77D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3BB757D-C733-4148-9D52-EBD2B95A4C3C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C63A9CB1-B03F-7C68-0E44-CA99CFEEC6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826CA3BF-4EAA-77F7-F05E-6A42DC6C5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too big window size = ghosting!</a:t>
            </a:r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CD9740D3-43A4-A424-EA92-45EA543E28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CFE72D-705D-464A-BA36-9843D5173F3C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55612926-E882-BB7F-54B4-2AD277CB6B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7D44BAC2-EBDC-FCEA-EF8B-1B35F34C08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too small! no smooth transition</a:t>
            </a:r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C39FB1A0-A5FA-F995-8F9D-AC944A96FA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73594E-E4B5-4D07-82E9-2A29DA678796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052F7FD7-AB4D-AE14-F4D2-45CC7B32C1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42D45A04-8033-E617-E1FF-7FFDB9BD5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no way to find the “optimal” in general bc..</a:t>
            </a:r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BEC2BD59-186D-7F73-865D-4B1CF3142D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4A1E70-88F0-491B-B65D-1589DBBFBE40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DA3D956A-C287-7320-F469-885A300699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D40C9B-F6FD-63ED-3832-86E1E8D397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Contradicting forces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/>
              <a:t>don’t want to cut off the horse (as long as the largest feature)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/>
              <a:t>but to avoid ghosting, it needs to be smaller than 2*smallest.. so no overlapping.. window/2 = smallest feature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When is this not in conflict? both of these things could be true at the same time.. we’ve seen that in this lecture! hint: replace feature with frequency. each band contains no other </a:t>
            </a:r>
            <a:r>
              <a:rPr lang="en-US" dirty="0" err="1"/>
              <a:t>freq</a:t>
            </a:r>
            <a:r>
              <a:rPr lang="en-US" dirty="0"/>
              <a:t>, or think in FFT </a:t>
            </a:r>
            <a:r>
              <a:rPr lang="en-US" dirty="0">
                <a:sym typeface="Wingdings" pitchFamily="2" charset="2"/>
              </a:rPr>
              <a:t> take the FFT, just crop out the band (here lowest), at most two times the difference of two bands, then this works out! </a:t>
            </a:r>
            <a:endParaRPr lang="en-US" dirty="0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C954F6DA-F514-BBED-8684-96C3CBB52D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530BC01-AE9D-42EE-B956-7E4BBC9EA75C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A6DF356A-5A3A-7E2F-586A-B7BD592505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974FDF38-1637-FD0C-AD00-C381918B5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Need an artistic eye! not any photo</a:t>
            </a:r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CAC17E0E-7687-5E8F-F954-24787A9F5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012BDF2-4A4C-4DFA-A76C-F2222A8BECFB}" type="slidenum">
              <a:rPr lang="en-US" altLang="en-US" sz="1200" smtClean="0">
                <a:solidFill>
                  <a:srgbClr val="000000"/>
                </a:solidFill>
              </a:rPr>
              <a:pPr/>
              <a:t>12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79F05D66-01FD-3B69-8513-6F0649CBC8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78396628-977B-13B0-AC0D-1E3CA5A4FF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9368A700-2865-A684-9475-6321FFA983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F901735-0C36-4DD0-A853-D5E758849791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B1DB877F-5ABB-9AEE-2A84-1B509BC309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0DE7924F-5BE4-2894-554F-BEB07E8C4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99FDA59A-69BB-5645-5136-2393E00C57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D316C06-4349-4A75-AAA4-D7BE43CDC885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F50FD741-CCD0-7072-D0E2-4F4B02FDC5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B2C95FFA-B508-3598-11B4-962DC4047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8C66D5E6-5800-0599-0579-0088494C55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9F3718A-9D25-47B1-8678-ABBEF46A42CC}" type="slidenum">
              <a:rPr lang="en-US" altLang="en-US" sz="1200" smtClean="0"/>
              <a:pPr/>
              <a:t>16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8B66FA-9447-4F6A-AEA9-97C42FDF95D3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677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D6861971-355F-8358-C808-901C46D744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6686BF67-A277-944A-3C52-EABE987B85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all information we need is in the high freq</a:t>
            </a:r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BE9E62E4-4D1A-0FEE-7BF0-4667246D9B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0C6C78B-1D42-44BB-8ADB-AB452AA4D282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13972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92AFC88B-0DCC-6175-2BC6-1E96A8595B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D2B118D0-C89E-589E-A178-01B463886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one mystery: Can’t tell if she’s smiling at you, looking at you, looking down, looking away? (an aside) to see this, where is the horizon? </a:t>
            </a:r>
          </a:p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horizon = codes height of the viewer, on the right she’s on your height, with left, she looks higher</a:t>
            </a:r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D58790A3-1417-B731-D756-486070BB60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FAE09F7-9915-4B5B-A231-88E2BA26749F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706846C7-1C1B-00A4-13F3-E10BAEF459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CFAA0E85-6519-26E4-4E18-38EAF13AE0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Margaret Livingstone computed Laplacian pyramid:</a:t>
            </a: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freq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where’s she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loking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low –req ? 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Same with mouth --&gt; high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freq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not happy, but low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freq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totally a smile</a:t>
            </a: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So recall what we know about fovea. When we look at something only the stuff we look at is high resolution (high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freq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) everything else is blurry</a:t>
            </a: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When we look at her mouth.. not smiling, but what about the eyes? angry=straight at you</a:t>
            </a: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When we look at her eyes.. Super trick! Similar to Dali painting but 400 years before</a:t>
            </a:r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80109251-9EB1-7989-8BC8-100F18754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9AF955D-B4EE-4554-99FF-5F24796CF046}" type="slidenum">
              <a:rPr lang="en-US" altLang="en-US" sz="1200" smtClean="0"/>
              <a:pPr/>
              <a:t>21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907F59FC-E3CF-1F59-5C24-E0DA40B820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935074DE-4662-8E5F-B35E-4DDF77AE62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Left, Right -&gt; Laplacian pyramid middle: alpha image turned into a gaussian pyramid</a:t>
            </a: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3D3DB8E9-C32B-7521-0B39-80ECD5F80F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A8B25B-C25A-4000-ABCF-2CB051FA3889}" type="slidenum">
              <a:rPr lang="en-US" altLang="en-US" sz="1200" smtClean="0"/>
              <a:pPr/>
              <a:t>22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8B66FA-9447-4F6A-AEA9-97C42FDF95D3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62345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B80A-03D3-3A64-C0FA-81F1C567E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>
            <a:extLst>
              <a:ext uri="{FF2B5EF4-FFF2-40B4-BE49-F238E27FC236}">
                <a16:creationId xmlns:a16="http://schemas.microsoft.com/office/drawing/2014/main" id="{472708E1-313E-E7FB-CA5A-C1061D2F8E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>
            <a:extLst>
              <a:ext uri="{FF2B5EF4-FFF2-40B4-BE49-F238E27FC236}">
                <a16:creationId xmlns:a16="http://schemas.microsoft.com/office/drawing/2014/main" id="{8C1CD181-1789-AF17-5578-E9297FED1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one is to use stack instead of a pyramid. another simplification in the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hw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: only use two levels : High and low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freq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usu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when you want to do panorama (which you will do in project 3!!)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Don’t resize images at all, only blend low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freq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smoothly, </a:t>
            </a:r>
          </a:p>
        </p:txBody>
      </p:sp>
      <p:sp>
        <p:nvSpPr>
          <p:cNvPr id="88068" name="Slide Number Placeholder 3">
            <a:extLst>
              <a:ext uri="{FF2B5EF4-FFF2-40B4-BE49-F238E27FC236}">
                <a16:creationId xmlns:a16="http://schemas.microsoft.com/office/drawing/2014/main" id="{8D42C633-DE3F-857D-979C-4EA0AFD70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6B905BA-0DD5-414C-9427-000B7B5F5995}" type="slidenum">
              <a:rPr lang="en-US" altLang="en-US" sz="1200" smtClean="0"/>
              <a:pPr/>
              <a:t>32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73806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72174-15B4-6FCA-02F7-81BE6CDB1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>
            <a:extLst>
              <a:ext uri="{FF2B5EF4-FFF2-40B4-BE49-F238E27FC236}">
                <a16:creationId xmlns:a16="http://schemas.microsoft.com/office/drawing/2014/main" id="{405AB6A2-F54E-6AE6-C7D6-A3F009A9B2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>
            <a:extLst>
              <a:ext uri="{FF2B5EF4-FFF2-40B4-BE49-F238E27FC236}">
                <a16:creationId xmlns:a16="http://schemas.microsoft.com/office/drawing/2014/main" id="{1A6B0B17-4D48-E692-09B8-26A626A73D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16" name="Slide Number Placeholder 3">
            <a:extLst>
              <a:ext uri="{FF2B5EF4-FFF2-40B4-BE49-F238E27FC236}">
                <a16:creationId xmlns:a16="http://schemas.microsoft.com/office/drawing/2014/main" id="{424C0627-6461-288A-A89A-FE0071F8C1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4BBF2C-F352-408D-BE3C-8F59E4698888}" type="slidenum">
              <a:rPr lang="en-US" altLang="en-US" sz="1200" smtClean="0"/>
              <a:pPr/>
              <a:t>33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5911691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>
            <a:extLst>
              <a:ext uri="{FF2B5EF4-FFF2-40B4-BE49-F238E27FC236}">
                <a16:creationId xmlns:a16="http://schemas.microsoft.com/office/drawing/2014/main" id="{0BF0F96C-C397-FFB0-BC83-3668CA7189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>
            <a:extLst>
              <a:ext uri="{FF2B5EF4-FFF2-40B4-BE49-F238E27FC236}">
                <a16:creationId xmlns:a16="http://schemas.microsoft.com/office/drawing/2014/main" id="{646E2B0D-D6BB-4A85-555A-74E6F3BF16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simple way of doing high &amp; low (just subtract): When you add them together you get what?  all you do is separate blending</a:t>
            </a:r>
          </a:p>
        </p:txBody>
      </p:sp>
      <p:sp>
        <p:nvSpPr>
          <p:cNvPr id="90116" name="Slide Number Placeholder 3">
            <a:extLst>
              <a:ext uri="{FF2B5EF4-FFF2-40B4-BE49-F238E27FC236}">
                <a16:creationId xmlns:a16="http://schemas.microsoft.com/office/drawing/2014/main" id="{5B1B55D5-27F1-3C49-A146-8639E40D7B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4BBF2C-F352-408D-BE3C-8F59E4698888}" type="slidenum">
              <a:rPr lang="en-US" altLang="en-US" sz="1200" smtClean="0"/>
              <a:pPr/>
              <a:t>34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4B1FA55E-DA8B-233D-B451-F9A3D5DE22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2492C157-A90B-CFBC-7B81-C1B57541FA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This is the end for filters!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Does it makes sense for avg to have negative # ?  One – on smooth surface you want..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>
            <a:extLst>
              <a:ext uri="{FF2B5EF4-FFF2-40B4-BE49-F238E27FC236}">
                <a16:creationId xmlns:a16="http://schemas.microsoft.com/office/drawing/2014/main" id="{3DE61269-95BE-0BE2-F813-7A26C915B8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>
            <a:extLst>
              <a:ext uri="{FF2B5EF4-FFF2-40B4-BE49-F238E27FC236}">
                <a16:creationId xmlns:a16="http://schemas.microsoft.com/office/drawing/2014/main" id="{E4193F90-63AA-32BC-B34C-A6D1B862F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one more use of filters! mention briefly. Filters are like template, “find things that are like me!”</a:t>
            </a:r>
          </a:p>
        </p:txBody>
      </p:sp>
      <p:sp>
        <p:nvSpPr>
          <p:cNvPr id="111620" name="Slide Number Placeholder 3">
            <a:extLst>
              <a:ext uri="{FF2B5EF4-FFF2-40B4-BE49-F238E27FC236}">
                <a16:creationId xmlns:a16="http://schemas.microsoft.com/office/drawing/2014/main" id="{D56BBBF7-C1F9-89E7-A352-F043FD2193EE}"/>
              </a:ext>
            </a:extLst>
          </p:cNvPr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3640F49-944C-49A4-A6F6-6D3511E15665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/>
              <a:t>36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>
            <a:extLst>
              <a:ext uri="{FF2B5EF4-FFF2-40B4-BE49-F238E27FC236}">
                <a16:creationId xmlns:a16="http://schemas.microsoft.com/office/drawing/2014/main" id="{2C42B311-12D8-A417-F066-E23EB31EDB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>
            <a:extLst>
              <a:ext uri="{FF2B5EF4-FFF2-40B4-BE49-F238E27FC236}">
                <a16:creationId xmlns:a16="http://schemas.microsoft.com/office/drawing/2014/main" id="{CCC9755E-338B-5E74-000E-7A3095A3C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Problem: response is stronger for higher intensity</a:t>
            </a:r>
          </a:p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Looks like a really bad low-pass filter! It’s all positive = just averaging. </a:t>
            </a:r>
          </a:p>
        </p:txBody>
      </p:sp>
      <p:sp>
        <p:nvSpPr>
          <p:cNvPr id="113668" name="Slide Number Placeholder 3">
            <a:extLst>
              <a:ext uri="{FF2B5EF4-FFF2-40B4-BE49-F238E27FC236}">
                <a16:creationId xmlns:a16="http://schemas.microsoft.com/office/drawing/2014/main" id="{0D954FFD-FF8C-CD50-A430-74A9FEC7008B}"/>
              </a:ext>
            </a:extLst>
          </p:cNvPr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48CCCB4-16EE-4723-BD96-278AB651FE2A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/>
              <a:t>37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>
            <a:extLst>
              <a:ext uri="{FF2B5EF4-FFF2-40B4-BE49-F238E27FC236}">
                <a16:creationId xmlns:a16="http://schemas.microsoft.com/office/drawing/2014/main" id="{A73AE60D-84E4-188A-87AF-25C6D65F23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>
            <a:extLst>
              <a:ext uri="{FF2B5EF4-FFF2-40B4-BE49-F238E27FC236}">
                <a16:creationId xmlns:a16="http://schemas.microsoft.com/office/drawing/2014/main" id="{AC05EF8C-4889-EDB7-457F-EDB7194FB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Need to make it a derivative filter, find similar patterns. Do this by subtract the mean</a:t>
            </a:r>
          </a:p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Likes bright pixels where filters are above average, dark pixels where filters are below average. Problems: response is sensitive to gain/contrast, pixels in filter that are near the mean have little effect, does not require pixel values in image to be near or proportional to values in filter.</a:t>
            </a:r>
          </a:p>
        </p:txBody>
      </p:sp>
      <p:sp>
        <p:nvSpPr>
          <p:cNvPr id="115716" name="Slide Number Placeholder 3">
            <a:extLst>
              <a:ext uri="{FF2B5EF4-FFF2-40B4-BE49-F238E27FC236}">
                <a16:creationId xmlns:a16="http://schemas.microsoft.com/office/drawing/2014/main" id="{3CFA3D4A-C837-6536-433F-5DCE8299425C}"/>
              </a:ext>
            </a:extLst>
          </p:cNvPr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CC3DC0D-5A65-47D1-AD71-F15DB5CFD29C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/>
              <a:t>38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>
            <a:extLst>
              <a:ext uri="{FF2B5EF4-FFF2-40B4-BE49-F238E27FC236}">
                <a16:creationId xmlns:a16="http://schemas.microsoft.com/office/drawing/2014/main" id="{217DBC39-4643-B5FF-AD2A-05A1860ADE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>
            <a:extLst>
              <a:ext uri="{FF2B5EF4-FFF2-40B4-BE49-F238E27FC236}">
                <a16:creationId xmlns:a16="http://schemas.microsoft.com/office/drawing/2014/main" id="{490EFEC4-F423-19F9-2673-E44B5F754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Problem: SSD sensitive to average intensity</a:t>
            </a:r>
          </a:p>
        </p:txBody>
      </p:sp>
      <p:sp>
        <p:nvSpPr>
          <p:cNvPr id="117764" name="Slide Number Placeholder 3">
            <a:extLst>
              <a:ext uri="{FF2B5EF4-FFF2-40B4-BE49-F238E27FC236}">
                <a16:creationId xmlns:a16="http://schemas.microsoft.com/office/drawing/2014/main" id="{2EEBB1A8-2D8B-7722-98DA-4A169CAA090C}"/>
              </a:ext>
            </a:extLst>
          </p:cNvPr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42B266F-D711-4A29-9012-3ACC196920B9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/>
              <a:t>39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>
            <a:extLst>
              <a:ext uri="{FF2B5EF4-FFF2-40B4-BE49-F238E27FC236}">
                <a16:creationId xmlns:a16="http://schemas.microsoft.com/office/drawing/2014/main" id="{2535846B-72A7-40BF-F1EF-D5E7F3E2B4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>
            <a:extLst>
              <a:ext uri="{FF2B5EF4-FFF2-40B4-BE49-F238E27FC236}">
                <a16:creationId xmlns:a16="http://schemas.microsoft.com/office/drawing/2014/main" id="{F8AB70E6-8A14-202D-9FBF-344E0CC134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Think at home how to make this into a couple of convolutions</a:t>
            </a:r>
          </a:p>
        </p:txBody>
      </p:sp>
      <p:sp>
        <p:nvSpPr>
          <p:cNvPr id="119812" name="Slide Number Placeholder 3">
            <a:extLst>
              <a:ext uri="{FF2B5EF4-FFF2-40B4-BE49-F238E27FC236}">
                <a16:creationId xmlns:a16="http://schemas.microsoft.com/office/drawing/2014/main" id="{4B7065F2-359A-B312-9A1B-C9452F76C2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D63EBD0-7D64-4F98-BC29-E29E43CA2FE3}" type="slidenum">
              <a:rPr lang="en-US" altLang="en-US" sz="1200" smtClean="0"/>
              <a:pPr/>
              <a:t>40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>
            <a:extLst>
              <a:ext uri="{FF2B5EF4-FFF2-40B4-BE49-F238E27FC236}">
                <a16:creationId xmlns:a16="http://schemas.microsoft.com/office/drawing/2014/main" id="{56A60A27-E514-2FDD-162D-C5AD2EAEDC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>
            <a:extLst>
              <a:ext uri="{FF2B5EF4-FFF2-40B4-BE49-F238E27FC236}">
                <a16:creationId xmlns:a16="http://schemas.microsoft.com/office/drawing/2014/main" id="{6AA655DB-F40F-D224-2078-C45C6BFDB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Problem: SSD sensitive to average intensity (If we manipulate the image so that around the eye it’s darker it doesn’t work anymore!</a:t>
            </a:r>
          </a:p>
        </p:txBody>
      </p:sp>
      <p:sp>
        <p:nvSpPr>
          <p:cNvPr id="121860" name="Slide Number Placeholder 3">
            <a:extLst>
              <a:ext uri="{FF2B5EF4-FFF2-40B4-BE49-F238E27FC236}">
                <a16:creationId xmlns:a16="http://schemas.microsoft.com/office/drawing/2014/main" id="{907A8904-2A58-274F-B219-0789CC4B05CD}"/>
              </a:ext>
            </a:extLst>
          </p:cNvPr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4FC8860-EBA9-4896-A6CB-FCC890044DE5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/>
              <a:t>41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>
            <a:extLst>
              <a:ext uri="{FF2B5EF4-FFF2-40B4-BE49-F238E27FC236}">
                <a16:creationId xmlns:a16="http://schemas.microsoft.com/office/drawing/2014/main" id="{DFCB8A71-4455-5EC9-1B0D-061BC3E6E1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>
            <a:extLst>
              <a:ext uri="{FF2B5EF4-FFF2-40B4-BE49-F238E27FC236}">
                <a16:creationId xmlns:a16="http://schemas.microsoft.com/office/drawing/2014/main" id="{4461523A-19EA-868A-F513-E7ACC673C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Invariant to mean and scale of intensity</a:t>
            </a:r>
          </a:p>
        </p:txBody>
      </p:sp>
      <p:sp>
        <p:nvSpPr>
          <p:cNvPr id="123908" name="Slide Number Placeholder 3">
            <a:extLst>
              <a:ext uri="{FF2B5EF4-FFF2-40B4-BE49-F238E27FC236}">
                <a16:creationId xmlns:a16="http://schemas.microsoft.com/office/drawing/2014/main" id="{5BEAB276-6800-EDF3-ED83-57EB45BDC3C1}"/>
              </a:ext>
            </a:extLst>
          </p:cNvPr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1E84B5C-A61A-4060-AE3A-370336FC8B37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/>
              <a:t>42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>
            <a:extLst>
              <a:ext uri="{FF2B5EF4-FFF2-40B4-BE49-F238E27FC236}">
                <a16:creationId xmlns:a16="http://schemas.microsoft.com/office/drawing/2014/main" id="{B867901C-8216-58D4-ADDC-18757E817E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>
            <a:extLst>
              <a:ext uri="{FF2B5EF4-FFF2-40B4-BE49-F238E27FC236}">
                <a16:creationId xmlns:a16="http://schemas.microsoft.com/office/drawing/2014/main" id="{84734E8D-43EF-9F46-F59A-EEDB28DCF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956" name="Slide Number Placeholder 3">
            <a:extLst>
              <a:ext uri="{FF2B5EF4-FFF2-40B4-BE49-F238E27FC236}">
                <a16:creationId xmlns:a16="http://schemas.microsoft.com/office/drawing/2014/main" id="{A3AABF49-BF5A-6F40-5BFF-08649225A02D}"/>
              </a:ext>
            </a:extLst>
          </p:cNvPr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9B755D6-E7B8-4B73-8344-5ED59B6C28A5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/>
              <a:t>43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>
            <a:extLst>
              <a:ext uri="{FF2B5EF4-FFF2-40B4-BE49-F238E27FC236}">
                <a16:creationId xmlns:a16="http://schemas.microsoft.com/office/drawing/2014/main" id="{1F1BFB9E-3842-F2C0-C655-AA07DBAFD8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>
            <a:extLst>
              <a:ext uri="{FF2B5EF4-FFF2-40B4-BE49-F238E27FC236}">
                <a16:creationId xmlns:a16="http://schemas.microsoft.com/office/drawing/2014/main" id="{26AABE91-B2D3-700F-9D5B-79C75AE7E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004" name="Slide Number Placeholder 3">
            <a:extLst>
              <a:ext uri="{FF2B5EF4-FFF2-40B4-BE49-F238E27FC236}">
                <a16:creationId xmlns:a16="http://schemas.microsoft.com/office/drawing/2014/main" id="{699A4B34-A752-2813-3A4D-D4B9AE4F1DF8}"/>
              </a:ext>
            </a:extLst>
          </p:cNvPr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E56CD6F-A9C2-4AC3-839F-4F5F7DF17994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/>
              <a:t>44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BB59AEC0-B4A1-6698-596F-4A294C767BA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348599-53DD-4585-A160-87EB654E31D1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47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107935A9-4F51-E6B7-1613-D1F3229908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937B1144-32A5-E916-9B3D-FFE2BC284F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>
            <a:extLst>
              <a:ext uri="{FF2B5EF4-FFF2-40B4-BE49-F238E27FC236}">
                <a16:creationId xmlns:a16="http://schemas.microsoft.com/office/drawing/2014/main" id="{42F9AA64-335F-3567-FEFB-688E2A0E096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FE4251-FA27-459C-A271-7885BA742597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48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01657487-2613-7312-AFE0-1A2835282C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>
            <a:extLst>
              <a:ext uri="{FF2B5EF4-FFF2-40B4-BE49-F238E27FC236}">
                <a16:creationId xmlns:a16="http://schemas.microsoft.com/office/drawing/2014/main" id="{F996A39D-1A1E-4BC2-3D5F-CA44BA02E7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What’s wrong with these results?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>
            <a:extLst>
              <a:ext uri="{FF2B5EF4-FFF2-40B4-BE49-F238E27FC236}">
                <a16:creationId xmlns:a16="http://schemas.microsoft.com/office/drawing/2014/main" id="{1FEE9483-C177-FFFF-3214-945D2727596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57640D-8F24-44D8-8C1C-5CA672E0375C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49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6292B1F6-12DF-5263-AB6E-A6AF68B237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4563" y="754063"/>
            <a:ext cx="5151437" cy="3865562"/>
          </a:xfrm>
          <a:ln/>
        </p:spPr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930D681C-ACE8-CCA5-F365-A20B9963F6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688" y="4870450"/>
            <a:ext cx="5262562" cy="4622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359" tIns="48680" rIns="97359" bIns="48680"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Better at salt’n’pepper noise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Not convolution: try a region with 1’s and a 2, and then 1’s and a 3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D35DB0EF-9F0B-F27D-2B9A-E5B19463223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1B1651-18DC-4158-87A0-D2F040D22CD2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50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5227569D-8DB4-C16B-EFC8-2393DFCCFC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C2D39690-7C0C-5C65-0B61-FF11CD0651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9E59E77E-477F-F68E-DC21-3500704F6C7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BAE6FE-7EA2-4465-AC18-9C4832636542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51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EB6C02D1-E5E5-7412-83FB-D437581DB9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9D9EE059-9D75-9A1A-214A-99A847E130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EEBB30D5-4215-BF95-C00D-56B9F9E933F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95C457-7761-4F9D-B9A4-07DAEFE75616}" type="slidenum"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52</a:t>
            </a:fld>
            <a:endParaRPr lang="en-US" altLang="en-US" sz="13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2339" name="Rectangle 2">
            <a:extLst>
              <a:ext uri="{FF2B5EF4-FFF2-40B4-BE49-F238E27FC236}">
                <a16:creationId xmlns:a16="http://schemas.microsoft.com/office/drawing/2014/main" id="{07587CF2-4E29-9C3E-61CD-257D1233BD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12763" y="428625"/>
            <a:ext cx="8132763" cy="6100763"/>
          </a:xfrm>
          <a:ln/>
        </p:spPr>
      </p:sp>
      <p:sp>
        <p:nvSpPr>
          <p:cNvPr id="142340" name="Rectangle 3">
            <a:extLst>
              <a:ext uri="{FF2B5EF4-FFF2-40B4-BE49-F238E27FC236}">
                <a16:creationId xmlns:a16="http://schemas.microsoft.com/office/drawing/2014/main" id="{CC4C4D1C-B3EC-59D1-F77B-0B0A43A00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250" y="6784975"/>
            <a:ext cx="5454650" cy="2705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800"/>
            </a:pPr>
            <a:r>
              <a:t>Y’CbCr  (gamma)</a:t>
            </a:r>
          </a:p>
          <a:p>
            <a:pPr>
              <a:defRPr sz="1800"/>
            </a:pPr>
            <a:r>
              <a:t>Subsample CbCr 4:2:0  (lossy, using good color space)</a:t>
            </a:r>
          </a:p>
          <a:p>
            <a:pPr>
              <a:defRPr sz="1800"/>
            </a:pPr>
            <a:r>
              <a:t>basis projection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000" u="sng">
                <a:hlinkClick r:id="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https://www.youtube.com/watch?v=7JYZDnenaGc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5" name="Shape 2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600"/>
            </a:pPr>
            <a:r>
              <a:t>notice larger quantization values for higher frequency terms</a:t>
            </a:r>
          </a:p>
          <a:p>
            <a:pPr>
              <a:defRPr sz="1600"/>
            </a:pPr>
            <a:r>
              <a:t>lower quality JPEG scales up coefficients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4" name="Shape 3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t>Huffman is a way to encode bits to symbols efficiently. It’s a codebook, and common symbols are encoded with shorter bit sequences.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472F31-BFC7-08FC-EE62-D8B85C5431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5B4E0E-D152-8B57-6093-A77CDF3653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343D8D-19C8-0C60-4114-ACC1D1D626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A379B-4E3C-43AE-8918-2448671C07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5470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2635A7-992E-A7DB-2A4E-0E2E1B22B7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E1905D-88AD-CC37-4309-63128A05F5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19508B-E6B7-10F4-8134-96DB07AD7B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F8826-61F9-44D5-B487-80E26AF9BF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8532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4159DF-609C-0A18-4080-F952354A93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68E162-F565-0918-AA61-0E2CF4D1AC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459B81-1D36-1D7A-54C7-0E53599003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E86EE-3772-47BA-A8F8-D920883C17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3722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AB0A1E-B5DD-3450-2806-2D4657887B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75221D-C0BD-76E6-C6D8-D9797CBD30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DEA0C2-A597-3CD7-F678-7E6B22DF9C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5D292-98BF-416D-B300-CC3FD9E39A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5727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904F809-2382-9772-EC83-2C1F2ECA63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C041AFF-5A4A-4D06-07A0-63FA028BD9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FAA5CB-3A22-F6A0-E8A0-0C9FC054C6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F68E78-CFF3-4C93-99C6-2AAFC6E0A4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812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8ABF448-5F7A-ACAC-A165-4038923899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A9ADBB9-F9E7-C42B-0E01-5A2937DB3A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4D1249F-B026-7AE2-10EB-D2F5825A30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30575-B007-47F3-A578-A5E1C93152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2555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A82604-31A1-A697-661D-6C498CDECE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2C0C3A6-70D5-ED1D-4980-1F7C12F2D9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C5DC15B-8171-1318-0388-594B7F265B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8A3AB-C420-466E-93E0-913B8C0CAA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6886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016A7F-1EDB-0C33-1791-1B7F934488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360A9D-325E-A64D-E6CC-C435E01F3A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CCEADC-8A3D-D829-47C1-188D3DA21E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7674F-CBE9-4F1D-B7B8-1D24D4B423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52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BA1A45-8D79-DB53-6040-3A8E126B70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E05175-BC46-5805-C0BF-6369F0843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A2DDF9-AF90-C1D4-3A4F-750DF7771A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4CEAE-80B0-4BA5-BACE-656086973B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991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A5BB0A-EA63-1A2E-9284-F57A01CD8C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4236BB-B2AB-8F63-ABA1-9F14A8C114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F05ED7-3B8F-1BC9-4FAC-50DB9FE4EE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8B4CB-3271-492E-B3CC-8D3E6842A1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036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B01005-A59B-38EF-DC87-B80D04C670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819A09-F30C-15D7-040B-BA266F02D7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C97AA3-DA18-E083-3FEB-BB566514A6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0EB01-8719-4FAB-8A42-8F5FF0BF72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3311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A7C3DD-8CAC-774D-073D-44CA9BBD64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353890-073B-53BF-1AE6-AAA0FBA754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485E84-7512-ADD4-230C-CDAD7B760D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81934-F9D4-4DA6-90EF-DBA5EF5E71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038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C7F4CD-EA83-26EF-1A58-A2684ACFC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EB99317-88EB-51BB-8374-6D655CCC56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B8F13B6-CC6E-6D68-BF92-25D7A8637D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12F45-C4EA-49BB-B0BD-52A4C436FA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7649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xfrm>
            <a:off x="654895" y="254"/>
            <a:ext cx="7877175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idx="1"/>
          </p:nvPr>
        </p:nvSpPr>
        <p:spPr>
          <a:xfrm>
            <a:off x="633413" y="1231900"/>
            <a:ext cx="7877175" cy="46482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80412" y="6540500"/>
            <a:ext cx="169964" cy="23053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685039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DA7A0-FFC5-C304-006E-70ABD5DE11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E9260F-F2DD-3238-4C4A-013302E134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7EF16E-1C0F-9A2B-B768-4A2EA1F7E6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4EC9C2F1-12DF-4D2A-991D-3A7F07138C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280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3D848E-32A0-18B8-87FC-30E030DEB4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EF9C90-A71A-6715-C04C-35E4742F21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B882D3-AD4F-DECD-A477-B05660E85B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7668AF2E-2304-4DB4-A880-5F4D38BA58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9715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D23328-F2A6-6572-34E5-21ACB0A63C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F20437-BE2F-E9E7-061B-7AFD8BB392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488167-816A-63B7-0D69-206C3BE6C0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66CDF93F-10C8-4E5F-8DAB-E027D8BDEB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59320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134D7-38AD-F391-C395-FA6C35EE9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AE71A-464B-292C-DE07-4AC210D269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36AC5-1553-EB58-8EA4-55FEC18B6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04AF1C44-6C8B-4335-8E8A-E0F436B883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534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B51766-BC0C-59F1-EE7E-E1E5DDD359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8DDE220-E08D-F857-DA3F-7FF22048CC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64745F3-3920-4674-1D73-1095880B12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31E2032-7C53-4B1C-B30F-078F068BF8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373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51C624C-6C36-DE12-F0DB-A2C8D4A39E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268710A-F2C0-6B28-C600-367FC99339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F3F90AD-686E-9052-548A-D30D2AFA8D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6B47DAF9-F7D5-4E85-A0F2-BD90CE232B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6001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2D1D7A2-C0F8-272A-2C9A-3635D10660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69D03E-A4E1-C805-D8E9-E721C02BD9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09A2404-D0DA-1D4D-AF2A-1227C47052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0C2B0EC9-3BBA-4567-8F41-2BA9817122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2599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0BC34-DD87-0C7D-7294-E54AD8C3D7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3DF05-AD26-2C26-0FF8-D81E52F6E2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230661-C871-CE6C-2852-24890559DF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693D63B-F809-44CF-92DB-4F72F63186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73853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A394E-1977-FCE4-03DC-65ABD78E46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7005F-1817-EA3E-3B98-3046557488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80F893-6728-A0C4-6661-CFCD14AF86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3DD3CFD-6E54-4913-BB51-3F2B9E4AFC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46126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88E831-546A-758F-C386-890EA6E565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48ADC2-AB4C-8A52-CBE8-320BB2AC08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D77D2F-BA11-D4A9-4F74-6A1154F9BC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CC83E62B-7E5A-4DE4-838B-507F53CDCF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440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90EFD8-6CF9-EE15-2E3E-87B9727CE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886207-6C42-2CDB-11EC-A93249ADB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D1D60A-3C2A-00F9-FF4A-D7E04CE7A9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1FBCA7D-EAE8-4F6B-850D-E799F5CC03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06369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Line 7"/>
          <p:cNvSpPr/>
          <p:nvPr userDrawn="1"/>
        </p:nvSpPr>
        <p:spPr>
          <a:xfrm>
            <a:off x="685800" y="838200"/>
            <a:ext cx="7772400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tIns="45720" bIns="45720"/>
          <a:lstStyle/>
          <a:p>
            <a:pPr algn="l" defTabSz="914400">
              <a:tabLst/>
              <a:defRPr sz="4800"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654895" y="224017"/>
            <a:ext cx="7877176" cy="593875"/>
          </a:xfrm>
          <a:prstGeom prst="rect">
            <a:avLst/>
          </a:prstGeom>
        </p:spPr>
        <p:txBody>
          <a:bodyPr lIns="91439" tIns="91439" rIns="91439" bIns="91439">
            <a:normAutofit/>
          </a:bodyPr>
          <a:lstStyle>
            <a:lvl1pPr defTabSz="914400">
              <a:defRPr sz="3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1231900"/>
            <a:ext cx="7772401" cy="4648200"/>
          </a:xfrm>
          <a:prstGeom prst="rect">
            <a:avLst/>
          </a:prstGeom>
        </p:spPr>
        <p:txBody>
          <a:bodyPr lIns="91439" tIns="91439" rIns="91439" bIns="91439"/>
          <a:lstStyle>
            <a:lvl1pPr marL="342900" indent="-342900" defTabSz="914400">
              <a:lnSpc>
                <a:spcPct val="100000"/>
              </a:lnSpc>
              <a:spcBef>
                <a:spcPts val="400"/>
              </a:spcBef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514350" indent="-285750" defTabSz="914400">
              <a:lnSpc>
                <a:spcPct val="100000"/>
              </a:lnSpc>
              <a:spcBef>
                <a:spcPts val="400"/>
              </a:spcBef>
              <a:buSzPct val="100000"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685800" indent="-228600" defTabSz="914400">
              <a:lnSpc>
                <a:spcPct val="100000"/>
              </a:lnSpc>
              <a:spcBef>
                <a:spcPts val="400"/>
              </a:spcBef>
              <a:buSzPct val="100000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marL="914400" indent="-228600" defTabSz="914400">
              <a:lnSpc>
                <a:spcPct val="100000"/>
              </a:lnSpc>
              <a:spcBef>
                <a:spcPts val="400"/>
              </a:spcBef>
              <a:buSzPct val="100000"/>
              <a:buChar char="»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1143000" indent="-228600" defTabSz="914400">
              <a:lnSpc>
                <a:spcPct val="100000"/>
              </a:lnSpc>
              <a:spcBef>
                <a:spcPts val="400"/>
              </a:spcBef>
              <a:buSzPct val="100000"/>
              <a:buChar char="»"/>
              <a:defRPr sz="1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74786" y="6540500"/>
            <a:ext cx="275591" cy="287087"/>
          </a:xfrm>
          <a:prstGeom prst="rect">
            <a:avLst/>
          </a:prstGeom>
        </p:spPr>
        <p:txBody>
          <a:bodyPr lIns="91439" tIns="91439" rIns="91439" bIns="91439"/>
          <a:lstStyle>
            <a:lvl1pPr algn="r" defTabSz="914400">
              <a:defRPr sz="1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40310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444500" y="2300145"/>
            <a:ext cx="8255001" cy="2257711"/>
          </a:xfrm>
          <a:prstGeom prst="rect">
            <a:avLst/>
          </a:prstGeom>
        </p:spPr>
        <p:txBody>
          <a:bodyPr/>
          <a:lstStyle>
            <a:lvl1pPr algn="ctr">
              <a:defRPr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3365484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A15751BC-9F2D-25FE-DA40-DF7EAA9873C3}"/>
              </a:ext>
            </a:extLst>
          </p:cNvPr>
          <p:cNvGrpSpPr>
            <a:grpSpLocks/>
          </p:cNvGrpSpPr>
          <p:nvPr/>
        </p:nvGrpSpPr>
        <p:grpSpPr bwMode="auto">
          <a:xfrm>
            <a:off x="5394325" y="876300"/>
            <a:ext cx="2794000" cy="1787525"/>
            <a:chOff x="343" y="432"/>
            <a:chExt cx="5082" cy="3217"/>
          </a:xfrm>
        </p:grpSpPr>
        <p:pic>
          <p:nvPicPr>
            <p:cNvPr id="3" name="Picture 5" descr="S2007 Centered copy">
              <a:extLst>
                <a:ext uri="{FF2B5EF4-FFF2-40B4-BE49-F238E27FC236}">
                  <a16:creationId xmlns:a16="http://schemas.microsoft.com/office/drawing/2014/main" id="{FBD74EF7-7AD7-4E0F-58C9-85FE0550A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" y="448"/>
              <a:ext cx="5073" cy="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6" descr="S2007 Centered copy">
              <a:extLst>
                <a:ext uri="{FF2B5EF4-FFF2-40B4-BE49-F238E27FC236}">
                  <a16:creationId xmlns:a16="http://schemas.microsoft.com/office/drawing/2014/main" id="{A23576D6-3AEB-DA5F-1152-71B7AC9CAA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" y="440"/>
              <a:ext cx="5073" cy="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S2007 Centered copy">
              <a:extLst>
                <a:ext uri="{FF2B5EF4-FFF2-40B4-BE49-F238E27FC236}">
                  <a16:creationId xmlns:a16="http://schemas.microsoft.com/office/drawing/2014/main" id="{E070F6C0-4435-3127-7CEB-C6C233482D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" y="432"/>
              <a:ext cx="5073" cy="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8300" y="280988"/>
            <a:ext cx="4038600" cy="30003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475" y="3663950"/>
            <a:ext cx="8431213" cy="2946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564934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8402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03641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98638"/>
            <a:ext cx="4130675" cy="4830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7875" y="1798638"/>
            <a:ext cx="4132263" cy="4830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81960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3712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160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6451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77941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2677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02370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6700" y="396875"/>
            <a:ext cx="2103438" cy="6232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96875"/>
            <a:ext cx="6159500" cy="6232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83518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B2E46D-F83E-8A3A-DE76-E628785E42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9C1EBC-DD6B-CECA-DF63-A7B3042060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D0B69F-37D9-7680-B859-D0370CE094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C8F20-49ED-4D25-BBE9-8D567AA863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22347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1890A6-D237-DE4E-8E57-2877761C23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9C150B-4D30-A76C-0067-8AD614AA94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FE12C6-8FEB-8AFD-750A-3C9127DDA1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2FF82-27F0-4C78-9AB7-85C87BDAC8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88981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8A81F2-269F-9218-C444-B3A4D37C21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DEBE40-4584-D988-D89A-B16ABC0911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DDAC45-0A80-8C01-18BD-BE5E880B6C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C0ECB-FD95-4496-A50D-B959FF76E9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6096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DC488-2269-74B4-7667-87A5AA3A4C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4FB67-5CCA-5576-1B9C-391DF5FE4A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B5F48-0D09-F2FE-2943-596C2E4D01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92D4B-CADA-4AF9-AD0D-C44C85EEE4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25183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E9171C9-9A04-EC0B-84F0-60933E8834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981F4A9-52D2-8B03-1836-DBE82E9DB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F7EE8B3-4548-9294-730B-011662142D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C37EC-0D23-4C68-965E-BEAC7D0729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1049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A8A8C84-3A8B-1B78-FCC4-35DEC13A6A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690D7CD-DC48-D0CA-5AF9-BEEA86B2D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BC53766-F01A-7183-96B7-23BF0AE68E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5DD54-F93B-44B1-AE3E-8C294995C5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35929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45F0A9A-231E-1D16-0245-DA230E9962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EFAA643-4A41-7F57-477F-75E5711EA1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7FC0E14-E475-08B5-2C9F-54F0B4068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14AF7-0BFC-4E1B-8545-2DE5C8B034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75018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A8BAD-0485-D2D0-F5AE-270499F06A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DF4F7-BE92-2A88-0B1E-D9F432040D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7C931-8CFD-0C9F-26AD-81E24FC6C6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1B952-6C79-4A48-A8D0-29461D8352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55731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69F5B5-F9E2-EF75-8399-8D3CD9E2E5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1CE46-1211-190F-333D-FDB51063A8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317A0-A9C5-2BAB-992C-C290A39146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71F1E-1184-4AB8-B0D2-96490D02A2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4860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8531EE-9144-5EC4-90C3-37C160DDD0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88E3D8-42BD-DA80-B494-559CED7771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D569E2-7FE9-579D-5048-F1ED88EB85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047B6-3118-4043-8B56-EC2143CF36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621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3268AB-7378-57B8-99BB-582DE4C03A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672F7D-896B-E804-7592-EBADFC3BC6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FF839B-4DE1-90E6-FE6E-38F13B8249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1A926-D95B-4C9B-B640-1ECA21597A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99566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0F7CA8-FB0C-980D-4BE2-BFFB1093C6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36964E-AFA2-F7C3-C5AF-43201D84D2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22E4ACC-24D1-1572-5587-0F099C1C42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13ACBE69-DFAD-471A-B177-2CC9611931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8507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6BFA2D-D9D8-7ADD-0AD2-7BEA279AFF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9E2FCD-9A1F-45C5-617D-15C4F8115E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0E8D71-541E-C53D-4191-FE90A05048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407B271B-9117-47BA-82A7-AB8435D259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4656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381F5C6-FAAE-277D-AC91-9FD117BF1D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BA5CDF-5C92-3A86-C8DA-60B70B6166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C36B43-B31E-493D-4B85-A67CABB5F7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9EFEF36E-F3B7-47BF-AC0F-CD2CF15A6E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0555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49B7F-12AC-5D29-4513-E03E6E861C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0036CA-6801-7C1D-76EC-DD67D962B1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5F6006-0E51-DAEB-7699-4CECC524C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21128D89-290E-4F66-B9FE-5229820B32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6425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A8E3BCC-8E92-5B24-FA81-CB01F6CCEB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75489AC-10C4-DBD7-3675-CD91E4CA18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0303CDA-DA91-10C2-7DCC-35EE05FB6D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564BAC1B-539C-4FAB-815C-C23260C5B4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44660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28EBE2A-4B3E-0E5E-34CE-182ECD8983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2B9C892-9C4D-188A-6DC0-A0CDD324BC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7761A4B-6F20-8D3F-E57A-2120E69966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230A8E08-095D-4675-81BB-0E5FAB084F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71208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7F56BFB-D17A-53F8-E761-A1C27A0994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B106E0-05FB-8450-AE7C-7A3EC9A512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C5ECE9A-DB8B-0A5C-4C97-47F7A4EFA1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F7787F58-3016-4BE5-96CB-65E26281B2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28817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B0788-EB33-EDE0-ACB6-E8D35FA8F2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18F5E-EA42-7ECC-0566-0854CC3D98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312832-D71A-7DFC-68A1-524C04F9AB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455F4305-DB28-46D6-9456-A637BB41CE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51776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764E43-936C-4D02-980E-D47BE5BAF8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5C13E-9EC0-6730-C6FE-5238AAF608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CF16E-8A31-4C4C-BC62-D429417F3C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5425FBA-44AF-4FD7-833B-AD44BC123A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32896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5ABF6E-254D-A362-CE3C-0268E02C33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A28723-26CB-68DA-F2E5-D8626942AE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7CA77C-8CF6-162B-6592-343F75620C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9A5D5EA-D0DB-47A4-8B53-DFC4344B7E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7791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491080-8E9B-E9C9-B22D-3793769C4D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E83961-3892-AAC8-950F-C5A81E3198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B8AD55-1300-E08A-84F8-20D9C32575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B3B3B23-E1A2-4129-9DCC-5065DCECA9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3125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E71273C-6C82-0D27-E90A-6D6252C6AE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1229D39-83F0-2226-0C49-37FFBF5F3A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A0FD53C7-2181-CBCB-8E69-1F0954DAB0D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43D3E6D5-3927-F284-5E21-5021F0B5C4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408B336E-A1D5-E3B5-BF46-0550EA60D4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0C0B063-292E-4BDA-8EDA-D3E624AB4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92123EDB-7B37-F2E2-AEC6-2DBC0A8CBD8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01" r:id="rId1"/>
    <p:sldLayoutId id="2147485002" r:id="rId2"/>
    <p:sldLayoutId id="2147485003" r:id="rId3"/>
    <p:sldLayoutId id="2147485004" r:id="rId4"/>
    <p:sldLayoutId id="2147485005" r:id="rId5"/>
    <p:sldLayoutId id="2147485006" r:id="rId6"/>
    <p:sldLayoutId id="2147485007" r:id="rId7"/>
    <p:sldLayoutId id="2147485008" r:id="rId8"/>
    <p:sldLayoutId id="2147485009" r:id="rId9"/>
    <p:sldLayoutId id="2147485010" r:id="rId10"/>
    <p:sldLayoutId id="2147485011" r:id="rId11"/>
    <p:sldLayoutId id="2147485012" r:id="rId12"/>
    <p:sldLayoutId id="2147485013" r:id="rId13"/>
    <p:sldLayoutId id="2147485058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D40D1EF-0B32-B550-4E25-E82FC5F068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FED6D29-896E-B50A-9CD6-B468B5BF79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68695EC8-69C9-8D21-BCF5-AC2DDCEFB3E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FA7EB5AE-5F35-27D3-59C2-C13EC1D25A6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FDB7EDA2-2420-EBBA-E65C-3984C3A8FA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D53F9B1-E00C-44D0-9BE2-C0D86306BC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5" name="Line 7">
            <a:extLst>
              <a:ext uri="{FF2B5EF4-FFF2-40B4-BE49-F238E27FC236}">
                <a16:creationId xmlns:a16="http://schemas.microsoft.com/office/drawing/2014/main" id="{2966E58D-3D9E-911B-B8E4-48C49AB86A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4" r:id="rId1"/>
    <p:sldLayoutId id="2147485025" r:id="rId2"/>
    <p:sldLayoutId id="2147485026" r:id="rId3"/>
    <p:sldLayoutId id="2147485027" r:id="rId4"/>
    <p:sldLayoutId id="2147485028" r:id="rId5"/>
    <p:sldLayoutId id="2147485029" r:id="rId6"/>
    <p:sldLayoutId id="2147485030" r:id="rId7"/>
    <p:sldLayoutId id="2147485031" r:id="rId8"/>
    <p:sldLayoutId id="2147485032" r:id="rId9"/>
    <p:sldLayoutId id="2147485033" r:id="rId10"/>
    <p:sldLayoutId id="2147485034" r:id="rId11"/>
    <p:sldLayoutId id="2147485059" r:id="rId12"/>
    <p:sldLayoutId id="2147485060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585AC05-DE90-ED30-853A-39C2DAEB5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96875"/>
            <a:ext cx="8402638" cy="1219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2E19FA4-C261-12C2-0574-E9DC44194C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98638"/>
            <a:ext cx="8415338" cy="483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035" r:id="rId1"/>
    <p:sldLayoutId id="2147485014" r:id="rId2"/>
    <p:sldLayoutId id="2147485015" r:id="rId3"/>
    <p:sldLayoutId id="2147485016" r:id="rId4"/>
    <p:sldLayoutId id="2147485017" r:id="rId5"/>
    <p:sldLayoutId id="2147485018" r:id="rId6"/>
    <p:sldLayoutId id="2147485019" r:id="rId7"/>
    <p:sldLayoutId id="2147485020" r:id="rId8"/>
    <p:sldLayoutId id="2147485021" r:id="rId9"/>
    <p:sldLayoutId id="2147485022" r:id="rId10"/>
    <p:sldLayoutId id="21474850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Char char="•"/>
        <a:defRPr sz="31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anose="020B0604020202020204" pitchFamily="34" charset="0"/>
        <a:buChar char="–"/>
        <a:defRPr sz="26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Char char="•"/>
        <a:defRPr sz="21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anose="020B0604020202020204" pitchFamily="34" charset="0"/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anose="020B0604020202020204" pitchFamily="34" charset="0"/>
        <a:buChar char="›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itchFamily="34" charset="0"/>
        <a:buChar char="›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itchFamily="34" charset="0"/>
        <a:buChar char="›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itchFamily="34" charset="0"/>
        <a:buChar char="›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itchFamily="34" charset="0"/>
        <a:buChar char="›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F9CAA80-6DA7-EEC9-C2D4-EAFA16F99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A7DFD5F-F64A-0AC8-7CC4-737DD10AB1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47BE527-5CCD-B205-22BE-D8A7F5D476B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7BCAC5FE-DF42-1E73-7DC5-0010428521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BBFCE3C5-4E7B-83AA-7360-F79A9C43273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9B8B289-A808-47D1-9C58-DC99496113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03" name="Line 7">
            <a:extLst>
              <a:ext uri="{FF2B5EF4-FFF2-40B4-BE49-F238E27FC236}">
                <a16:creationId xmlns:a16="http://schemas.microsoft.com/office/drawing/2014/main" id="{4BB4D445-E843-10A9-60C7-CDB908AC348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6" r:id="rId1"/>
    <p:sldLayoutId id="2147485037" r:id="rId2"/>
    <p:sldLayoutId id="2147485038" r:id="rId3"/>
    <p:sldLayoutId id="2147485039" r:id="rId4"/>
    <p:sldLayoutId id="2147485040" r:id="rId5"/>
    <p:sldLayoutId id="2147485041" r:id="rId6"/>
    <p:sldLayoutId id="2147485042" r:id="rId7"/>
    <p:sldLayoutId id="2147485043" r:id="rId8"/>
    <p:sldLayoutId id="2147485044" r:id="rId9"/>
    <p:sldLayoutId id="2147485045" r:id="rId10"/>
    <p:sldLayoutId id="21474850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D0E4A53-E3D1-3B59-4730-3DFB4ED525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14BE362-7EE8-F82D-B463-FFC05FD220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5764" name="Rectangle 4">
            <a:extLst>
              <a:ext uri="{FF2B5EF4-FFF2-40B4-BE49-F238E27FC236}">
                <a16:creationId xmlns:a16="http://schemas.microsoft.com/office/drawing/2014/main" id="{0D42B6D1-12CF-C337-9A1A-BBB6EC6312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65" name="Rectangle 5">
            <a:extLst>
              <a:ext uri="{FF2B5EF4-FFF2-40B4-BE49-F238E27FC236}">
                <a16:creationId xmlns:a16="http://schemas.microsoft.com/office/drawing/2014/main" id="{1DA54641-0220-C119-928C-3B147F0126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66" name="Rectangle 6">
            <a:extLst>
              <a:ext uri="{FF2B5EF4-FFF2-40B4-BE49-F238E27FC236}">
                <a16:creationId xmlns:a16="http://schemas.microsoft.com/office/drawing/2014/main" id="{46D41568-A917-F912-14A8-CE864785876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1364B6D-7539-4C9C-89E6-9531FF037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127" name="Line 7">
            <a:extLst>
              <a:ext uri="{FF2B5EF4-FFF2-40B4-BE49-F238E27FC236}">
                <a16:creationId xmlns:a16="http://schemas.microsoft.com/office/drawing/2014/main" id="{7C60529B-858C-4C38-9C47-63EC8F731A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48" r:id="rId2"/>
    <p:sldLayoutId id="2147485049" r:id="rId3"/>
    <p:sldLayoutId id="2147485050" r:id="rId4"/>
    <p:sldLayoutId id="2147485051" r:id="rId5"/>
    <p:sldLayoutId id="2147485052" r:id="rId6"/>
    <p:sldLayoutId id="2147485053" r:id="rId7"/>
    <p:sldLayoutId id="2147485054" r:id="rId8"/>
    <p:sldLayoutId id="2147485055" r:id="rId9"/>
    <p:sldLayoutId id="2147485056" r:id="rId10"/>
    <p:sldLayoutId id="214748505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2.png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4.bin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hyperlink" Target="http://cvcl.mit.edu/hybridimage.htm" TargetMode="External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29.jpe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9.png"/><Relationship Id="rId7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6.png"/><Relationship Id="rId4" Type="http://schemas.openxmlformats.org/officeDocument/2006/relationships/image" Target="../media/image40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34.png"/><Relationship Id="rId5" Type="http://schemas.openxmlformats.org/officeDocument/2006/relationships/image" Target="../media/image43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42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1.png"/><Relationship Id="rId7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mazon.com/Vision-Art-Biology-Margaret-Livingstone/dp/0810995549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87.png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2.jpeg"/><Relationship Id="rId7" Type="http://schemas.openxmlformats.org/officeDocument/2006/relationships/image" Target="../media/image90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6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89.png"/><Relationship Id="rId4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92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93.png"/><Relationship Id="rId5" Type="http://schemas.openxmlformats.org/officeDocument/2006/relationships/image" Target="../media/image92.wmf"/><Relationship Id="rId4" Type="http://schemas.openxmlformats.org/officeDocument/2006/relationships/oleObject" Target="../embeddings/oleObject1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95.wmf"/><Relationship Id="rId4" Type="http://schemas.openxmlformats.org/officeDocument/2006/relationships/oleObject" Target="../embeddings/oleObject1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98.png"/><Relationship Id="rId5" Type="http://schemas.openxmlformats.org/officeDocument/2006/relationships/image" Target="../media/image93.png"/><Relationship Id="rId4" Type="http://schemas.openxmlformats.org/officeDocument/2006/relationships/image" Target="../media/image9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5.png"/><Relationship Id="rId4" Type="http://schemas.openxmlformats.org/officeDocument/2006/relationships/image" Target="../media/image104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8.jpeg"/><Relationship Id="rId4" Type="http://schemas.openxmlformats.org/officeDocument/2006/relationships/image" Target="../media/image104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tif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09.png"/><Relationship Id="rId4" Type="http://schemas.openxmlformats.org/officeDocument/2006/relationships/image" Target="../media/image12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tif"/><Relationship Id="rId2" Type="http://schemas.openxmlformats.org/officeDocument/2006/relationships/image" Target="../media/image122.ti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4.ti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19.tif"/><Relationship Id="rId4" Type="http://schemas.openxmlformats.org/officeDocument/2006/relationships/image" Target="../media/image126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4809D682-BC6A-BA96-EFFE-5536F87AB8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153400" cy="838200"/>
          </a:xfrm>
        </p:spPr>
        <p:txBody>
          <a:bodyPr/>
          <a:lstStyle/>
          <a:p>
            <a:r>
              <a:rPr lang="en-US" altLang="en-US"/>
              <a:t>Pyramid Blending, Templates, NL Filters</a:t>
            </a:r>
          </a:p>
        </p:txBody>
      </p:sp>
      <p:sp>
        <p:nvSpPr>
          <p:cNvPr id="43011" name="Text Box 4">
            <a:extLst>
              <a:ext uri="{FF2B5EF4-FFF2-40B4-BE49-F238E27FC236}">
                <a16:creationId xmlns:a16="http://schemas.microsoft.com/office/drawing/2014/main" id="{6479A301-3168-CFD4-5D7E-3B627BD5E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959475"/>
            <a:ext cx="85915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US" altLang="en-US" sz="2400" dirty="0"/>
              <a:t>CS180: Intro to Comp. Vision and Comp. Photo</a:t>
            </a:r>
          </a:p>
          <a:p>
            <a:pPr algn="r" eaLnBrk="1" hangingPunct="1">
              <a:spcBef>
                <a:spcPct val="0"/>
              </a:spcBef>
            </a:pPr>
            <a:r>
              <a:rPr lang="en-US" altLang="en-US" sz="2400" dirty="0"/>
              <a:t>Alexei Efros and Ren Ng, UC Berkeley, Fall 2026</a:t>
            </a:r>
          </a:p>
        </p:txBody>
      </p:sp>
      <p:pic>
        <p:nvPicPr>
          <p:cNvPr id="43012" name="Picture 5" descr="contribR">
            <a:extLst>
              <a:ext uri="{FF2B5EF4-FFF2-40B4-BE49-F238E27FC236}">
                <a16:creationId xmlns:a16="http://schemas.microsoft.com/office/drawing/2014/main" id="{7A2F672E-AEF6-F8E5-CC95-48737484B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57" b="9489"/>
          <a:stretch>
            <a:fillRect/>
          </a:stretch>
        </p:blipFill>
        <p:spPr bwMode="auto">
          <a:xfrm>
            <a:off x="1395413" y="1028700"/>
            <a:ext cx="6353175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BB180-A4A5-96CF-4C45-3A39AD7E8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Image Blending with the Laplacian Pyramid">
            <a:extLst>
              <a:ext uri="{FF2B5EF4-FFF2-40B4-BE49-F238E27FC236}">
                <a16:creationId xmlns:a16="http://schemas.microsoft.com/office/drawing/2014/main" id="{46D157B5-D671-E612-BB8D-72695AA716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895" y="255"/>
            <a:ext cx="7877175" cy="1066546"/>
          </a:xfrm>
          <a:prstGeom prst="rect">
            <a:avLst/>
          </a:prstGeom>
        </p:spPr>
        <p:txBody>
          <a:bodyPr/>
          <a:lstStyle>
            <a:lvl1pPr defTabSz="1773936">
              <a:defRPr sz="8536"/>
            </a:lvl1pPr>
          </a:lstStyle>
          <a:p>
            <a:r>
              <a:rPr lang="en-US" sz="3600" dirty="0"/>
              <a:t>Think, Pair, Share</a:t>
            </a:r>
            <a:endParaRPr sz="3600" dirty="0"/>
          </a:p>
        </p:txBody>
      </p:sp>
      <p:sp>
        <p:nvSpPr>
          <p:cNvPr id="928" name="Slide Number">
            <a:extLst>
              <a:ext uri="{FF2B5EF4-FFF2-40B4-BE49-F238E27FC236}">
                <a16:creationId xmlns:a16="http://schemas.microsoft.com/office/drawing/2014/main" id="{1C8982C0-44C9-B3D8-404D-1192F71366E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ctr" defTabSz="309563" eaLnBrk="1" fontAlgn="auto">
              <a:spcBef>
                <a:spcPts val="0"/>
              </a:spcBef>
              <a:spcAft>
                <a:spcPts val="0"/>
              </a:spcAft>
              <a:defRPr/>
            </a:pPr>
            <a:fld id="{86CB4B4D-7CA3-9044-876B-883B54F8677D}" type="slidenum">
              <a:rPr sz="900" kern="0">
                <a:solidFill>
                  <a:srgbClr val="000000"/>
                </a:solidFill>
                <a:latin typeface="Helvetica Neue Light"/>
                <a:sym typeface="Helvetica Neue Light"/>
              </a:rPr>
              <a:pPr algn="ctr" defTabSz="309563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sz="900" kern="0">
              <a:solidFill>
                <a:srgbClr val="000000"/>
              </a:solidFill>
              <a:latin typeface="Helvetica Neue Light"/>
              <a:sym typeface="Helvetica Neue Light"/>
            </a:endParaRPr>
          </a:p>
        </p:txBody>
      </p:sp>
      <p:pic>
        <p:nvPicPr>
          <p:cNvPr id="929" name="Image" descr="Image">
            <a:extLst>
              <a:ext uri="{FF2B5EF4-FFF2-40B4-BE49-F238E27FC236}">
                <a16:creationId xmlns:a16="http://schemas.microsoft.com/office/drawing/2014/main" id="{0FA9F1CF-46D6-7392-799C-86C41CE41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73" y="3967231"/>
            <a:ext cx="2758301" cy="2743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30" name="Image" descr="Image">
            <a:extLst>
              <a:ext uri="{FF2B5EF4-FFF2-40B4-BE49-F238E27FC236}">
                <a16:creationId xmlns:a16="http://schemas.microsoft.com/office/drawing/2014/main" id="{520E534B-0970-B4E4-F703-C7818A494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85" y="3978117"/>
            <a:ext cx="2732004" cy="2743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4D8C8291-D9A2-7C4F-4540-81B0773D98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5194"/>
          <a:stretch>
            <a:fillRect/>
          </a:stretch>
        </p:blipFill>
        <p:spPr>
          <a:xfrm>
            <a:off x="3621073" y="1150859"/>
            <a:ext cx="2779727" cy="2743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949F1945-1C54-8C99-2EBF-36319E915E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911" r="49593"/>
          <a:stretch>
            <a:fillRect/>
          </a:stretch>
        </p:blipFill>
        <p:spPr>
          <a:xfrm>
            <a:off x="707218" y="1150860"/>
            <a:ext cx="2857109" cy="27432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A71DBF-33FB-64AC-9C97-A795B9AA43B2}"/>
              </a:ext>
            </a:extLst>
          </p:cNvPr>
          <p:cNvSpPr txBox="1">
            <a:spLocks/>
          </p:cNvSpPr>
          <p:nvPr/>
        </p:nvSpPr>
        <p:spPr bwMode="auto">
          <a:xfrm>
            <a:off x="6457546" y="1139973"/>
            <a:ext cx="2000654" cy="527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/>
            <a:r>
              <a:rPr lang="en-US" sz="2400" kern="0" dirty="0"/>
              <a:t>What is happening?</a:t>
            </a:r>
          </a:p>
          <a:p>
            <a:pPr marL="0" indent="0"/>
            <a:endParaRPr lang="en-US" sz="2400" kern="0" dirty="0"/>
          </a:p>
          <a:p>
            <a:pPr marL="0" indent="0"/>
            <a:r>
              <a:rPr lang="en-US" sz="2400" kern="0" dirty="0"/>
              <a:t>What is/are the issue(s)?</a:t>
            </a:r>
          </a:p>
          <a:p>
            <a:pPr marL="0" indent="0"/>
            <a:endParaRPr lang="en-US" sz="2400" kern="0" dirty="0"/>
          </a:p>
          <a:p>
            <a:pPr marL="0" indent="0"/>
            <a:r>
              <a:rPr lang="en-US" sz="2400" kern="0" dirty="0"/>
              <a:t>Ideas for solving the issue(s)?</a:t>
            </a:r>
          </a:p>
        </p:txBody>
      </p:sp>
    </p:spTree>
    <p:extLst>
      <p:ext uri="{BB962C8B-B14F-4D97-AF65-F5344CB8AC3E}">
        <p14:creationId xmlns:p14="http://schemas.microsoft.com/office/powerpoint/2010/main" val="121664110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C14C9029-18E3-B4D9-E7EF-18970114A4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Blending</a:t>
            </a:r>
          </a:p>
        </p:txBody>
      </p:sp>
      <p:pic>
        <p:nvPicPr>
          <p:cNvPr id="65539" name="Picture 3" descr="left">
            <a:extLst>
              <a:ext uri="{FF2B5EF4-FFF2-40B4-BE49-F238E27FC236}">
                <a16:creationId xmlns:a16="http://schemas.microsoft.com/office/drawing/2014/main" id="{215976C8-8B8B-E541-A360-292DEB6AC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2925763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4" descr="right">
            <a:extLst>
              <a:ext uri="{FF2B5EF4-FFF2-40B4-BE49-F238E27FC236}">
                <a16:creationId xmlns:a16="http://schemas.microsoft.com/office/drawing/2014/main" id="{968528D7-3761-A409-F405-E939454EE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90600"/>
            <a:ext cx="2925763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3397" name="Picture 5" descr="tile">
            <a:extLst>
              <a:ext uri="{FF2B5EF4-FFF2-40B4-BE49-F238E27FC236}">
                <a16:creationId xmlns:a16="http://schemas.microsoft.com/office/drawing/2014/main" id="{0B4DA09A-7454-4FEE-679B-E338B80AB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200400"/>
            <a:ext cx="2925763" cy="292576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D23A330C-5C3F-8308-CF1A-95811465B1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Alpha Blending / Feathering</a:t>
            </a:r>
          </a:p>
        </p:txBody>
      </p:sp>
      <p:grpSp>
        <p:nvGrpSpPr>
          <p:cNvPr id="66563" name="Group 3">
            <a:extLst>
              <a:ext uri="{FF2B5EF4-FFF2-40B4-BE49-F238E27FC236}">
                <a16:creationId xmlns:a16="http://schemas.microsoft.com/office/drawing/2014/main" id="{9279D3A5-5C16-FB58-8822-DE6636C5CEE4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990600"/>
            <a:ext cx="6775450" cy="3059113"/>
            <a:chOff x="388" y="624"/>
            <a:chExt cx="4700" cy="2137"/>
          </a:xfrm>
        </p:grpSpPr>
        <p:pic>
          <p:nvPicPr>
            <p:cNvPr id="66568" name="Picture 4" descr="lfade31">
              <a:extLst>
                <a:ext uri="{FF2B5EF4-FFF2-40B4-BE49-F238E27FC236}">
                  <a16:creationId xmlns:a16="http://schemas.microsoft.com/office/drawing/2014/main" id="{11B4FBA6-9BC4-6797-13ED-89D8FA528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624"/>
              <a:ext cx="1810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69" name="Picture 5" descr="rfade31">
              <a:extLst>
                <a:ext uri="{FF2B5EF4-FFF2-40B4-BE49-F238E27FC236}">
                  <a16:creationId xmlns:a16="http://schemas.microsoft.com/office/drawing/2014/main" id="{07C638C2-DFE0-B300-4FA1-C1FEFBD75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" y="624"/>
              <a:ext cx="1817" cy="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6570" name="Group 6">
              <a:extLst>
                <a:ext uri="{FF2B5EF4-FFF2-40B4-BE49-F238E27FC236}">
                  <a16:creationId xmlns:a16="http://schemas.microsoft.com/office/drawing/2014/main" id="{BAA2D3DA-A34D-31A6-772F-FD3679A6E6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" y="2361"/>
              <a:ext cx="2108" cy="400"/>
              <a:chOff x="388" y="2361"/>
              <a:chExt cx="2108" cy="400"/>
            </a:xfrm>
          </p:grpSpPr>
          <p:grpSp>
            <p:nvGrpSpPr>
              <p:cNvPr id="66582" name="Group 7">
                <a:extLst>
                  <a:ext uri="{FF2B5EF4-FFF2-40B4-BE49-F238E27FC236}">
                    <a16:creationId xmlns:a16="http://schemas.microsoft.com/office/drawing/2014/main" id="{42421F6E-45F9-9F4C-82F6-2BFC563E5D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" y="2505"/>
                <a:ext cx="236" cy="256"/>
                <a:chOff x="484" y="3273"/>
                <a:chExt cx="236" cy="256"/>
              </a:xfrm>
            </p:grpSpPr>
            <p:sp>
              <p:nvSpPr>
                <p:cNvPr id="66589" name="Line 8">
                  <a:extLst>
                    <a:ext uri="{FF2B5EF4-FFF2-40B4-BE49-F238E27FC236}">
                      <a16:creationId xmlns:a16="http://schemas.microsoft.com/office/drawing/2014/main" id="{1CC6E50F-447F-77C7-4A56-379EF08C05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4" y="3408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590" name="Text Box 9">
                  <a:extLst>
                    <a:ext uri="{FF2B5EF4-FFF2-40B4-BE49-F238E27FC236}">
                      <a16:creationId xmlns:a16="http://schemas.microsoft.com/office/drawing/2014/main" id="{6C00C1AA-3287-E26E-F4B0-A9F922D3A5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4" y="3273"/>
                  <a:ext cx="207" cy="2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</a:pPr>
                  <a:r>
                    <a:rPr lang="en-US" altLang="en-US" sz="1800">
                      <a:latin typeface="Times New Roman" panose="02020603050405020304" pitchFamily="18" charset="0"/>
                    </a:rPr>
                    <a:t>0</a:t>
                  </a:r>
                </a:p>
              </p:txBody>
            </p:sp>
          </p:grpSp>
          <p:sp>
            <p:nvSpPr>
              <p:cNvPr id="66583" name="Line 10">
                <a:extLst>
                  <a:ext uri="{FF2B5EF4-FFF2-40B4-BE49-F238E27FC236}">
                    <a16:creationId xmlns:a16="http://schemas.microsoft.com/office/drawing/2014/main" id="{45D94352-CD26-F69A-7949-64F9DE15F6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2496"/>
                <a:ext cx="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4" name="Line 11">
                <a:extLst>
                  <a:ext uri="{FF2B5EF4-FFF2-40B4-BE49-F238E27FC236}">
                    <a16:creationId xmlns:a16="http://schemas.microsoft.com/office/drawing/2014/main" id="{9953C69E-3ACD-EE08-1826-C728BAE354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0" y="2640"/>
                <a:ext cx="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5" name="Line 12">
                <a:extLst>
                  <a:ext uri="{FF2B5EF4-FFF2-40B4-BE49-F238E27FC236}">
                    <a16:creationId xmlns:a16="http://schemas.microsoft.com/office/drawing/2014/main" id="{D090FCE5-0909-51CE-0A78-192C103447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8" y="2496"/>
                <a:ext cx="192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6586" name="Group 13">
                <a:extLst>
                  <a:ext uri="{FF2B5EF4-FFF2-40B4-BE49-F238E27FC236}">
                    <a16:creationId xmlns:a16="http://schemas.microsoft.com/office/drawing/2014/main" id="{87652BCF-BD81-AB65-2FB8-36883B1AD1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" y="2361"/>
                <a:ext cx="236" cy="256"/>
                <a:chOff x="484" y="3273"/>
                <a:chExt cx="236" cy="256"/>
              </a:xfrm>
            </p:grpSpPr>
            <p:sp>
              <p:nvSpPr>
                <p:cNvPr id="66587" name="Line 14">
                  <a:extLst>
                    <a:ext uri="{FF2B5EF4-FFF2-40B4-BE49-F238E27FC236}">
                      <a16:creationId xmlns:a16="http://schemas.microsoft.com/office/drawing/2014/main" id="{04E5EB4E-460E-FC57-CF55-4AA6098B5A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4" y="3408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588" name="Text Box 15">
                  <a:extLst>
                    <a:ext uri="{FF2B5EF4-FFF2-40B4-BE49-F238E27FC236}">
                      <a16:creationId xmlns:a16="http://schemas.microsoft.com/office/drawing/2014/main" id="{355AF554-398C-992F-4AB5-81A0F441BCA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4" y="3273"/>
                  <a:ext cx="207" cy="2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</a:pPr>
                  <a:r>
                    <a:rPr lang="en-US" altLang="en-US" sz="1800">
                      <a:latin typeface="Times New Roman" panose="02020603050405020304" pitchFamily="18" charset="0"/>
                    </a:rPr>
                    <a:t>1</a:t>
                  </a:r>
                </a:p>
              </p:txBody>
            </p:sp>
          </p:grpSp>
        </p:grpSp>
        <p:grpSp>
          <p:nvGrpSpPr>
            <p:cNvPr id="66571" name="Group 16">
              <a:extLst>
                <a:ext uri="{FF2B5EF4-FFF2-40B4-BE49-F238E27FC236}">
                  <a16:creationId xmlns:a16="http://schemas.microsoft.com/office/drawing/2014/main" id="{4DFCBFF9-F43D-0DCF-1D45-56A63BD93E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0" y="2505"/>
              <a:ext cx="236" cy="256"/>
              <a:chOff x="484" y="3273"/>
              <a:chExt cx="236" cy="256"/>
            </a:xfrm>
          </p:grpSpPr>
          <p:sp>
            <p:nvSpPr>
              <p:cNvPr id="66580" name="Line 17">
                <a:extLst>
                  <a:ext uri="{FF2B5EF4-FFF2-40B4-BE49-F238E27FC236}">
                    <a16:creationId xmlns:a16="http://schemas.microsoft.com/office/drawing/2014/main" id="{467F17B5-2CCC-D836-145F-EC2E0DA930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1" name="Text Box 18">
                <a:extLst>
                  <a:ext uri="{FF2B5EF4-FFF2-40B4-BE49-F238E27FC236}">
                    <a16:creationId xmlns:a16="http://schemas.microsoft.com/office/drawing/2014/main" id="{0B093070-A0FD-9C70-43B7-38100FCF23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207" cy="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66572" name="Group 19">
              <a:extLst>
                <a:ext uri="{FF2B5EF4-FFF2-40B4-BE49-F238E27FC236}">
                  <a16:creationId xmlns:a16="http://schemas.microsoft.com/office/drawing/2014/main" id="{9E274E0A-9945-B721-FF32-7A071A8D3214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264" y="2496"/>
              <a:ext cx="1824" cy="144"/>
              <a:chOff x="3264" y="2496"/>
              <a:chExt cx="1824" cy="144"/>
            </a:xfrm>
          </p:grpSpPr>
          <p:sp>
            <p:nvSpPr>
              <p:cNvPr id="66577" name="Line 20">
                <a:extLst>
                  <a:ext uri="{FF2B5EF4-FFF2-40B4-BE49-F238E27FC236}">
                    <a16:creationId xmlns:a16="http://schemas.microsoft.com/office/drawing/2014/main" id="{1C3C0E1E-B7C7-870B-5F4B-0A2D97EA83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2496"/>
                <a:ext cx="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8" name="Line 21">
                <a:extLst>
                  <a:ext uri="{FF2B5EF4-FFF2-40B4-BE49-F238E27FC236}">
                    <a16:creationId xmlns:a16="http://schemas.microsoft.com/office/drawing/2014/main" id="{D28683DA-BA67-8D4B-F5D6-642DBED05C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2" y="2640"/>
                <a:ext cx="8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9" name="Line 22">
                <a:extLst>
                  <a:ext uri="{FF2B5EF4-FFF2-40B4-BE49-F238E27FC236}">
                    <a16:creationId xmlns:a16="http://schemas.microsoft.com/office/drawing/2014/main" id="{9FD1CBF9-654E-3CBD-1F90-63A48EC25B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0" y="2496"/>
                <a:ext cx="192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6573" name="Group 23">
              <a:extLst>
                <a:ext uri="{FF2B5EF4-FFF2-40B4-BE49-F238E27FC236}">
                  <a16:creationId xmlns:a16="http://schemas.microsoft.com/office/drawing/2014/main" id="{7D198C08-663C-8A6F-E88C-CE1E70D198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0" y="2360"/>
              <a:ext cx="236" cy="257"/>
              <a:chOff x="484" y="3272"/>
              <a:chExt cx="236" cy="257"/>
            </a:xfrm>
          </p:grpSpPr>
          <p:sp>
            <p:nvSpPr>
              <p:cNvPr id="66575" name="Line 24">
                <a:extLst>
                  <a:ext uri="{FF2B5EF4-FFF2-40B4-BE49-F238E27FC236}">
                    <a16:creationId xmlns:a16="http://schemas.microsoft.com/office/drawing/2014/main" id="{7D2D111A-62C9-5439-DC0B-8C76734744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6" name="Text Box 25">
                <a:extLst>
                  <a:ext uri="{FF2B5EF4-FFF2-40B4-BE49-F238E27FC236}">
                    <a16:creationId xmlns:a16="http://schemas.microsoft.com/office/drawing/2014/main" id="{7BB8CEE8-5BC9-315B-0EFA-B49C47230E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2"/>
                <a:ext cx="207" cy="2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  <p:sp>
          <p:nvSpPr>
            <p:cNvPr id="66574" name="Text Box 26">
              <a:extLst>
                <a:ext uri="{FF2B5EF4-FFF2-40B4-BE49-F238E27FC236}">
                  <a16:creationId xmlns:a16="http://schemas.microsoft.com/office/drawing/2014/main" id="{649B8485-B72C-8F4E-E0D6-E31F8707E9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1142"/>
              <a:ext cx="430" cy="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60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9" name="Group 27">
            <a:extLst>
              <a:ext uri="{FF2B5EF4-FFF2-40B4-BE49-F238E27FC236}">
                <a16:creationId xmlns:a16="http://schemas.microsoft.com/office/drawing/2014/main" id="{2EDC310F-32FB-2523-0D7B-4482D45936F6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4114800"/>
            <a:ext cx="3571875" cy="2514600"/>
            <a:chOff x="720" y="2592"/>
            <a:chExt cx="2250" cy="1584"/>
          </a:xfrm>
        </p:grpSpPr>
        <p:pic>
          <p:nvPicPr>
            <p:cNvPr id="66566" name="Picture 28" descr="win31">
              <a:extLst>
                <a:ext uri="{FF2B5EF4-FFF2-40B4-BE49-F238E27FC236}">
                  <a16:creationId xmlns:a16="http://schemas.microsoft.com/office/drawing/2014/main" id="{0DC63A66-381C-3E14-BA16-DBA4AA51AC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8" y="2592"/>
              <a:ext cx="1572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67" name="Text Box 29">
              <a:extLst>
                <a:ext uri="{FF2B5EF4-FFF2-40B4-BE49-F238E27FC236}">
                  <a16:creationId xmlns:a16="http://schemas.microsoft.com/office/drawing/2014/main" id="{190F7320-EFE1-2AEA-F624-C6B7F4402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3024"/>
              <a:ext cx="390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60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</a:p>
          </p:txBody>
        </p:sp>
      </p:grpSp>
      <p:sp>
        <p:nvSpPr>
          <p:cNvPr id="444446" name="Text Box 30">
            <a:extLst>
              <a:ext uri="{FF2B5EF4-FFF2-40B4-BE49-F238E27FC236}">
                <a16:creationId xmlns:a16="http://schemas.microsoft.com/office/drawing/2014/main" id="{F72F0FAC-3453-F6B8-D64A-85A5136FF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191000"/>
            <a:ext cx="36576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I</a:t>
            </a:r>
            <a:r>
              <a:rPr lang="en-US" altLang="en-US" baseline="-25000">
                <a:latin typeface="Times New Roman" panose="02020603050405020304" pitchFamily="18" charset="0"/>
              </a:rPr>
              <a:t>blend</a:t>
            </a:r>
            <a:r>
              <a:rPr lang="en-US" altLang="en-US">
                <a:latin typeface="Times New Roman" panose="02020603050405020304" pitchFamily="18" charset="0"/>
              </a:rPr>
              <a:t> = </a:t>
            </a:r>
            <a:r>
              <a:rPr lang="en-US" altLang="en-US">
                <a:latin typeface="Symbol" panose="05050102010706020507" pitchFamily="18" charset="2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I</a:t>
            </a:r>
            <a:r>
              <a:rPr lang="en-US" altLang="en-US" baseline="-25000">
                <a:latin typeface="Times New Roman" panose="02020603050405020304" pitchFamily="18" charset="0"/>
              </a:rPr>
              <a:t>left</a:t>
            </a:r>
            <a:r>
              <a:rPr lang="en-US" altLang="en-US">
                <a:latin typeface="Times New Roman" panose="02020603050405020304" pitchFamily="18" charset="0"/>
              </a:rPr>
              <a:t> + (1-</a:t>
            </a:r>
            <a:r>
              <a:rPr lang="en-US" altLang="en-US">
                <a:latin typeface="Symbol" panose="05050102010706020507" pitchFamily="18" charset="2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)I</a:t>
            </a:r>
            <a:r>
              <a:rPr lang="en-US" altLang="en-US" baseline="-25000">
                <a:latin typeface="Times New Roman" panose="02020603050405020304" pitchFamily="18" charset="0"/>
              </a:rPr>
              <a:t>right</a:t>
            </a:r>
            <a:endParaRPr lang="en-US" altLang="en-US" sz="1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4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FFD3C432-BE56-90C3-2EF6-F5DFB55430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Effect of Window Size</a:t>
            </a:r>
          </a:p>
        </p:txBody>
      </p:sp>
      <p:pic>
        <p:nvPicPr>
          <p:cNvPr id="68611" name="Picture 3" descr="win253">
            <a:extLst>
              <a:ext uri="{FF2B5EF4-FFF2-40B4-BE49-F238E27FC236}">
                <a16:creationId xmlns:a16="http://schemas.microsoft.com/office/drawing/2014/main" id="{A9ACED2A-D57A-233D-63A2-BFBA1F68E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4" descr="win127">
            <a:extLst>
              <a:ext uri="{FF2B5EF4-FFF2-40B4-BE49-F238E27FC236}">
                <a16:creationId xmlns:a16="http://schemas.microsoft.com/office/drawing/2014/main" id="{29E46B8C-3E9C-746D-BEFC-C1A07CDDB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Line 5">
            <a:extLst>
              <a:ext uri="{FF2B5EF4-FFF2-40B4-BE49-F238E27FC236}">
                <a16:creationId xmlns:a16="http://schemas.microsoft.com/office/drawing/2014/main" id="{F028023B-9F52-BA2D-6FC7-AB6274880D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6800" y="4648200"/>
            <a:ext cx="32004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4" name="Line 6">
            <a:extLst>
              <a:ext uri="{FF2B5EF4-FFF2-40B4-BE49-F238E27FC236}">
                <a16:creationId xmlns:a16="http://schemas.microsoft.com/office/drawing/2014/main" id="{F76CDC08-E4D4-33B1-4DBD-9EE61BD31A2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66800" y="4648200"/>
            <a:ext cx="32004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5" name="Line 7">
            <a:extLst>
              <a:ext uri="{FF2B5EF4-FFF2-40B4-BE49-F238E27FC236}">
                <a16:creationId xmlns:a16="http://schemas.microsoft.com/office/drawing/2014/main" id="{50942BFB-B661-6DAE-209C-C04FABEB23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00" y="4495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6" name="Line 8">
            <a:extLst>
              <a:ext uri="{FF2B5EF4-FFF2-40B4-BE49-F238E27FC236}">
                <a16:creationId xmlns:a16="http://schemas.microsoft.com/office/drawing/2014/main" id="{FC9BF4E6-8BE0-91DD-9179-3B8C195A7D9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54864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8617" name="Group 9">
            <a:extLst>
              <a:ext uri="{FF2B5EF4-FFF2-40B4-BE49-F238E27FC236}">
                <a16:creationId xmlns:a16="http://schemas.microsoft.com/office/drawing/2014/main" id="{E5FD15E0-3A22-7100-26D0-0567FBC402EE}"/>
              </a:ext>
            </a:extLst>
          </p:cNvPr>
          <p:cNvGrpSpPr>
            <a:grpSpLocks/>
          </p:cNvGrpSpPr>
          <p:nvPr/>
        </p:nvGrpSpPr>
        <p:grpSpPr bwMode="auto">
          <a:xfrm>
            <a:off x="615950" y="5195888"/>
            <a:ext cx="374650" cy="366712"/>
            <a:chOff x="484" y="3273"/>
            <a:chExt cx="236" cy="231"/>
          </a:xfrm>
        </p:grpSpPr>
        <p:sp>
          <p:nvSpPr>
            <p:cNvPr id="68634" name="Line 10">
              <a:extLst>
                <a:ext uri="{FF2B5EF4-FFF2-40B4-BE49-F238E27FC236}">
                  <a16:creationId xmlns:a16="http://schemas.microsoft.com/office/drawing/2014/main" id="{32777A5E-E72E-E0A4-356A-5891021990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5" name="Text Box 11">
              <a:extLst>
                <a:ext uri="{FF2B5EF4-FFF2-40B4-BE49-F238E27FC236}">
                  <a16:creationId xmlns:a16="http://schemas.microsoft.com/office/drawing/2014/main" id="{3900824F-E399-D828-138A-5B2F274FE3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1800">
                  <a:latin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68618" name="Group 12">
            <a:extLst>
              <a:ext uri="{FF2B5EF4-FFF2-40B4-BE49-F238E27FC236}">
                <a16:creationId xmlns:a16="http://schemas.microsoft.com/office/drawing/2014/main" id="{6AF897A9-959D-F090-D301-27899E66C201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4433888"/>
            <a:ext cx="374650" cy="366712"/>
            <a:chOff x="484" y="3273"/>
            <a:chExt cx="236" cy="231"/>
          </a:xfrm>
        </p:grpSpPr>
        <p:sp>
          <p:nvSpPr>
            <p:cNvPr id="68632" name="Line 13">
              <a:extLst>
                <a:ext uri="{FF2B5EF4-FFF2-40B4-BE49-F238E27FC236}">
                  <a16:creationId xmlns:a16="http://schemas.microsoft.com/office/drawing/2014/main" id="{796DCE98-AD63-AEA2-D063-B4525C2737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3" name="Text Box 14">
              <a:extLst>
                <a:ext uri="{FF2B5EF4-FFF2-40B4-BE49-F238E27FC236}">
                  <a16:creationId xmlns:a16="http://schemas.microsoft.com/office/drawing/2014/main" id="{EB9F181B-428F-09E7-6282-85DE32AD22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1800">
                  <a:latin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68619" name="Text Box 15">
            <a:extLst>
              <a:ext uri="{FF2B5EF4-FFF2-40B4-BE49-F238E27FC236}">
                <a16:creationId xmlns:a16="http://schemas.microsoft.com/office/drawing/2014/main" id="{D1691175-A3CD-7054-C42D-FE716642F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464050"/>
            <a:ext cx="457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600">
                <a:latin typeface="Times New Roman" panose="02020603050405020304" pitchFamily="18" charset="0"/>
              </a:rPr>
              <a:t>left</a:t>
            </a:r>
          </a:p>
        </p:txBody>
      </p:sp>
      <p:sp>
        <p:nvSpPr>
          <p:cNvPr id="68620" name="Text Box 16">
            <a:extLst>
              <a:ext uri="{FF2B5EF4-FFF2-40B4-BE49-F238E27FC236}">
                <a16:creationId xmlns:a16="http://schemas.microsoft.com/office/drawing/2014/main" id="{883A1D79-7492-1B41-C1B3-56CEC5149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4953000"/>
            <a:ext cx="5699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600">
                <a:latin typeface="Times New Roman" panose="02020603050405020304" pitchFamily="18" charset="0"/>
              </a:rPr>
              <a:t>right</a:t>
            </a:r>
          </a:p>
        </p:txBody>
      </p:sp>
      <p:sp>
        <p:nvSpPr>
          <p:cNvPr id="68621" name="Line 17">
            <a:extLst>
              <a:ext uri="{FF2B5EF4-FFF2-40B4-BE49-F238E27FC236}">
                <a16:creationId xmlns:a16="http://schemas.microsoft.com/office/drawing/2014/main" id="{3A4BF2D8-8DFB-CF20-37EF-3BC0BD3C2E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2450" y="4495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8622" name="Group 18">
            <a:extLst>
              <a:ext uri="{FF2B5EF4-FFF2-40B4-BE49-F238E27FC236}">
                <a16:creationId xmlns:a16="http://schemas.microsoft.com/office/drawing/2014/main" id="{7CDF0A51-A7E8-2377-47E9-AC2FD8EF1720}"/>
              </a:ext>
            </a:extLst>
          </p:cNvPr>
          <p:cNvGrpSpPr>
            <a:grpSpLocks/>
          </p:cNvGrpSpPr>
          <p:nvPr/>
        </p:nvGrpSpPr>
        <p:grpSpPr bwMode="auto">
          <a:xfrm>
            <a:off x="5784850" y="4648200"/>
            <a:ext cx="1600200" cy="838200"/>
            <a:chOff x="3168" y="2928"/>
            <a:chExt cx="2016" cy="528"/>
          </a:xfrm>
        </p:grpSpPr>
        <p:sp>
          <p:nvSpPr>
            <p:cNvPr id="68629" name="Line 19">
              <a:extLst>
                <a:ext uri="{FF2B5EF4-FFF2-40B4-BE49-F238E27FC236}">
                  <a16:creationId xmlns:a16="http://schemas.microsoft.com/office/drawing/2014/main" id="{91505A97-501C-F569-B689-7CE020F75F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2928"/>
              <a:ext cx="201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0" name="Line 20">
              <a:extLst>
                <a:ext uri="{FF2B5EF4-FFF2-40B4-BE49-F238E27FC236}">
                  <a16:creationId xmlns:a16="http://schemas.microsoft.com/office/drawing/2014/main" id="{518F772F-1916-9FA4-A2F3-40E827407E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68" y="2928"/>
              <a:ext cx="201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1" name="Line 21">
              <a:extLst>
                <a:ext uri="{FF2B5EF4-FFF2-40B4-BE49-F238E27FC236}">
                  <a16:creationId xmlns:a16="http://schemas.microsoft.com/office/drawing/2014/main" id="{681178AF-F35C-2397-21E1-2A19152020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3456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623" name="Group 22">
            <a:extLst>
              <a:ext uri="{FF2B5EF4-FFF2-40B4-BE49-F238E27FC236}">
                <a16:creationId xmlns:a16="http://schemas.microsoft.com/office/drawing/2014/main" id="{5C52F756-253B-2B35-D537-EDCE475D429E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5195888"/>
            <a:ext cx="374650" cy="366712"/>
            <a:chOff x="484" y="3273"/>
            <a:chExt cx="236" cy="231"/>
          </a:xfrm>
        </p:grpSpPr>
        <p:sp>
          <p:nvSpPr>
            <p:cNvPr id="68627" name="Line 23">
              <a:extLst>
                <a:ext uri="{FF2B5EF4-FFF2-40B4-BE49-F238E27FC236}">
                  <a16:creationId xmlns:a16="http://schemas.microsoft.com/office/drawing/2014/main" id="{5498BF0C-1078-4CE5-F9C2-9636245520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8" name="Text Box 24">
              <a:extLst>
                <a:ext uri="{FF2B5EF4-FFF2-40B4-BE49-F238E27FC236}">
                  <a16:creationId xmlns:a16="http://schemas.microsoft.com/office/drawing/2014/main" id="{9B723ACA-6947-1FE9-E0EE-BBCAD62C63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1800">
                  <a:latin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68624" name="Group 25">
            <a:extLst>
              <a:ext uri="{FF2B5EF4-FFF2-40B4-BE49-F238E27FC236}">
                <a16:creationId xmlns:a16="http://schemas.microsoft.com/office/drawing/2014/main" id="{917ACC3A-208A-4A5E-4F7B-D27A2B381CCE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4433888"/>
            <a:ext cx="374650" cy="366712"/>
            <a:chOff x="484" y="3273"/>
            <a:chExt cx="236" cy="231"/>
          </a:xfrm>
        </p:grpSpPr>
        <p:sp>
          <p:nvSpPr>
            <p:cNvPr id="68625" name="Line 26">
              <a:extLst>
                <a:ext uri="{FF2B5EF4-FFF2-40B4-BE49-F238E27FC236}">
                  <a16:creationId xmlns:a16="http://schemas.microsoft.com/office/drawing/2014/main" id="{FAEA4C88-36C3-FF58-366C-9352D51C71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6" name="Text Box 27">
              <a:extLst>
                <a:ext uri="{FF2B5EF4-FFF2-40B4-BE49-F238E27FC236}">
                  <a16:creationId xmlns:a16="http://schemas.microsoft.com/office/drawing/2014/main" id="{3BBA0669-6BF9-0025-5F2F-B7B45D50F8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1800">
                  <a:latin typeface="Times New Roman" panose="02020603050405020304" pitchFamily="18" charset="0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F17B521B-5E81-0AC7-EFF6-179B037152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Effect of Window Size</a:t>
            </a:r>
          </a:p>
        </p:txBody>
      </p:sp>
      <p:grpSp>
        <p:nvGrpSpPr>
          <p:cNvPr id="70659" name="Group 3">
            <a:extLst>
              <a:ext uri="{FF2B5EF4-FFF2-40B4-BE49-F238E27FC236}">
                <a16:creationId xmlns:a16="http://schemas.microsoft.com/office/drawing/2014/main" id="{8A6E43DB-D92D-7A52-441B-3E9497AE58AA}"/>
              </a:ext>
            </a:extLst>
          </p:cNvPr>
          <p:cNvGrpSpPr>
            <a:grpSpLocks/>
          </p:cNvGrpSpPr>
          <p:nvPr/>
        </p:nvGrpSpPr>
        <p:grpSpPr bwMode="auto">
          <a:xfrm>
            <a:off x="2185988" y="4433888"/>
            <a:ext cx="557212" cy="1128712"/>
            <a:chOff x="384" y="2793"/>
            <a:chExt cx="351" cy="711"/>
          </a:xfrm>
        </p:grpSpPr>
        <p:sp>
          <p:nvSpPr>
            <p:cNvPr id="70673" name="Line 4">
              <a:extLst>
                <a:ext uri="{FF2B5EF4-FFF2-40B4-BE49-F238E27FC236}">
                  <a16:creationId xmlns:a16="http://schemas.microsoft.com/office/drawing/2014/main" id="{1C7AE394-4D7F-FA60-5EE8-F17E98550E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0674" name="Group 5">
              <a:extLst>
                <a:ext uri="{FF2B5EF4-FFF2-40B4-BE49-F238E27FC236}">
                  <a16:creationId xmlns:a16="http://schemas.microsoft.com/office/drawing/2014/main" id="{9AA49755-5516-DD23-8B80-BE912D08AB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928"/>
              <a:ext cx="63" cy="528"/>
              <a:chOff x="672" y="2928"/>
              <a:chExt cx="2016" cy="528"/>
            </a:xfrm>
          </p:grpSpPr>
          <p:sp>
            <p:nvSpPr>
              <p:cNvPr id="70681" name="Line 6">
                <a:extLst>
                  <a:ext uri="{FF2B5EF4-FFF2-40B4-BE49-F238E27FC236}">
                    <a16:creationId xmlns:a16="http://schemas.microsoft.com/office/drawing/2014/main" id="{DD572D4B-CCB2-A2A9-3BC7-91FBF892E9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682" name="Line 7">
                <a:extLst>
                  <a:ext uri="{FF2B5EF4-FFF2-40B4-BE49-F238E27FC236}">
                    <a16:creationId xmlns:a16="http://schemas.microsoft.com/office/drawing/2014/main" id="{5704E6B8-3A68-9DDC-52A0-B1159DBF8F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683" name="Line 8">
                <a:extLst>
                  <a:ext uri="{FF2B5EF4-FFF2-40B4-BE49-F238E27FC236}">
                    <a16:creationId xmlns:a16="http://schemas.microsoft.com/office/drawing/2014/main" id="{D364DD61-87F8-F77B-753C-ECA076DA47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456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0675" name="Group 9">
              <a:extLst>
                <a:ext uri="{FF2B5EF4-FFF2-40B4-BE49-F238E27FC236}">
                  <a16:creationId xmlns:a16="http://schemas.microsoft.com/office/drawing/2014/main" id="{7AD25210-5299-DA12-9850-EBF0694BCC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" y="3273"/>
              <a:ext cx="236" cy="231"/>
              <a:chOff x="484" y="3273"/>
              <a:chExt cx="236" cy="231"/>
            </a:xfrm>
          </p:grpSpPr>
          <p:sp>
            <p:nvSpPr>
              <p:cNvPr id="70679" name="Line 10">
                <a:extLst>
                  <a:ext uri="{FF2B5EF4-FFF2-40B4-BE49-F238E27FC236}">
                    <a16:creationId xmlns:a16="http://schemas.microsoft.com/office/drawing/2014/main" id="{79B38B8D-5DCB-9E1B-FF7A-25B8F167D3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680" name="Text Box 11">
                <a:extLst>
                  <a:ext uri="{FF2B5EF4-FFF2-40B4-BE49-F238E27FC236}">
                    <a16:creationId xmlns:a16="http://schemas.microsoft.com/office/drawing/2014/main" id="{48ADA69F-1BA6-A84C-B86B-A3ADAE3F15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70676" name="Group 12">
              <a:extLst>
                <a:ext uri="{FF2B5EF4-FFF2-40B4-BE49-F238E27FC236}">
                  <a16:creationId xmlns:a16="http://schemas.microsoft.com/office/drawing/2014/main" id="{10C2236A-366E-3B19-5033-7B5C602E31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2793"/>
              <a:ext cx="236" cy="231"/>
              <a:chOff x="484" y="3273"/>
              <a:chExt cx="236" cy="231"/>
            </a:xfrm>
          </p:grpSpPr>
          <p:sp>
            <p:nvSpPr>
              <p:cNvPr id="70677" name="Line 13">
                <a:extLst>
                  <a:ext uri="{FF2B5EF4-FFF2-40B4-BE49-F238E27FC236}">
                    <a16:creationId xmlns:a16="http://schemas.microsoft.com/office/drawing/2014/main" id="{32AD1A70-52CB-8BB8-BD6C-611F25DAFE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678" name="Text Box 14">
                <a:extLst>
                  <a:ext uri="{FF2B5EF4-FFF2-40B4-BE49-F238E27FC236}">
                    <a16:creationId xmlns:a16="http://schemas.microsoft.com/office/drawing/2014/main" id="{C32F6D90-B580-E430-893A-DD23D1F12E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</p:grpSp>
      <p:sp>
        <p:nvSpPr>
          <p:cNvPr id="70660" name="Line 15">
            <a:extLst>
              <a:ext uri="{FF2B5EF4-FFF2-40B4-BE49-F238E27FC236}">
                <a16:creationId xmlns:a16="http://schemas.microsoft.com/office/drawing/2014/main" id="{8489C84B-B623-ED42-4ACC-E060788783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18250" y="4495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0661" name="Group 16">
            <a:extLst>
              <a:ext uri="{FF2B5EF4-FFF2-40B4-BE49-F238E27FC236}">
                <a16:creationId xmlns:a16="http://schemas.microsoft.com/office/drawing/2014/main" id="{84EBF389-9061-C1FE-E4AE-FF6E64FF9C21}"/>
              </a:ext>
            </a:extLst>
          </p:cNvPr>
          <p:cNvGrpSpPr>
            <a:grpSpLocks/>
          </p:cNvGrpSpPr>
          <p:nvPr/>
        </p:nvGrpSpPr>
        <p:grpSpPr bwMode="auto">
          <a:xfrm>
            <a:off x="6470650" y="4648200"/>
            <a:ext cx="19050" cy="838200"/>
            <a:chOff x="3168" y="2928"/>
            <a:chExt cx="2016" cy="528"/>
          </a:xfrm>
        </p:grpSpPr>
        <p:sp>
          <p:nvSpPr>
            <p:cNvPr id="70670" name="Line 17">
              <a:extLst>
                <a:ext uri="{FF2B5EF4-FFF2-40B4-BE49-F238E27FC236}">
                  <a16:creationId xmlns:a16="http://schemas.microsoft.com/office/drawing/2014/main" id="{B9637874-C957-3FC3-298B-DD0DB05718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2928"/>
              <a:ext cx="201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671" name="Line 18">
              <a:extLst>
                <a:ext uri="{FF2B5EF4-FFF2-40B4-BE49-F238E27FC236}">
                  <a16:creationId xmlns:a16="http://schemas.microsoft.com/office/drawing/2014/main" id="{C4231E2D-2B09-0263-F7DD-D6A5DDBEE4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68" y="2928"/>
              <a:ext cx="201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672" name="Line 19">
              <a:extLst>
                <a:ext uri="{FF2B5EF4-FFF2-40B4-BE49-F238E27FC236}">
                  <a16:creationId xmlns:a16="http://schemas.microsoft.com/office/drawing/2014/main" id="{D25E5BED-A26A-2EFC-344A-E8F051CCC8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3456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662" name="Group 20">
            <a:extLst>
              <a:ext uri="{FF2B5EF4-FFF2-40B4-BE49-F238E27FC236}">
                <a16:creationId xmlns:a16="http://schemas.microsoft.com/office/drawing/2014/main" id="{585C29E7-ED6E-934D-FCD2-4761DEB4EF27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5195888"/>
            <a:ext cx="374650" cy="366712"/>
            <a:chOff x="484" y="3273"/>
            <a:chExt cx="236" cy="231"/>
          </a:xfrm>
        </p:grpSpPr>
        <p:sp>
          <p:nvSpPr>
            <p:cNvPr id="70668" name="Line 21">
              <a:extLst>
                <a:ext uri="{FF2B5EF4-FFF2-40B4-BE49-F238E27FC236}">
                  <a16:creationId xmlns:a16="http://schemas.microsoft.com/office/drawing/2014/main" id="{84161544-E40C-ED24-14E3-F78BD56654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669" name="Text Box 22">
              <a:extLst>
                <a:ext uri="{FF2B5EF4-FFF2-40B4-BE49-F238E27FC236}">
                  <a16:creationId xmlns:a16="http://schemas.microsoft.com/office/drawing/2014/main" id="{303C7CF0-2BAD-63C5-3378-D357F52E2B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1800">
                  <a:latin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70663" name="Group 23">
            <a:extLst>
              <a:ext uri="{FF2B5EF4-FFF2-40B4-BE49-F238E27FC236}">
                <a16:creationId xmlns:a16="http://schemas.microsoft.com/office/drawing/2014/main" id="{E2427BA2-A3F9-9803-5380-368A39411882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4433888"/>
            <a:ext cx="374650" cy="366712"/>
            <a:chOff x="484" y="3273"/>
            <a:chExt cx="236" cy="231"/>
          </a:xfrm>
        </p:grpSpPr>
        <p:sp>
          <p:nvSpPr>
            <p:cNvPr id="70666" name="Line 24">
              <a:extLst>
                <a:ext uri="{FF2B5EF4-FFF2-40B4-BE49-F238E27FC236}">
                  <a16:creationId xmlns:a16="http://schemas.microsoft.com/office/drawing/2014/main" id="{C152417F-9F7B-3A80-C7CA-5F571C115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408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667" name="Text Box 25">
              <a:extLst>
                <a:ext uri="{FF2B5EF4-FFF2-40B4-BE49-F238E27FC236}">
                  <a16:creationId xmlns:a16="http://schemas.microsoft.com/office/drawing/2014/main" id="{96848973-34A1-D916-85B4-667023D43E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" y="327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1800">
                  <a:latin typeface="Times New Roman" panose="02020603050405020304" pitchFamily="18" charset="0"/>
                </a:rPr>
                <a:t>1</a:t>
              </a:r>
            </a:p>
          </p:txBody>
        </p:sp>
      </p:grpSp>
      <p:pic>
        <p:nvPicPr>
          <p:cNvPr id="70664" name="Picture 26" descr="win7">
            <a:extLst>
              <a:ext uri="{FF2B5EF4-FFF2-40B4-BE49-F238E27FC236}">
                <a16:creationId xmlns:a16="http://schemas.microsoft.com/office/drawing/2014/main" id="{0EE059FC-0303-672A-4499-517BE123E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5" name="Picture 27" descr="win3">
            <a:extLst>
              <a:ext uri="{FF2B5EF4-FFF2-40B4-BE49-F238E27FC236}">
                <a16:creationId xmlns:a16="http://schemas.microsoft.com/office/drawing/2014/main" id="{A5B4EC11-DA34-3DB1-A0ED-10F6AF8A5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013E0B6A-F5C6-C0D4-DF3D-3C60DB210D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Good Window Size</a:t>
            </a:r>
          </a:p>
        </p:txBody>
      </p:sp>
      <p:pic>
        <p:nvPicPr>
          <p:cNvPr id="72707" name="Picture 3" descr="win15">
            <a:extLst>
              <a:ext uri="{FF2B5EF4-FFF2-40B4-BE49-F238E27FC236}">
                <a16:creationId xmlns:a16="http://schemas.microsoft.com/office/drawing/2014/main" id="{FC107D87-69AA-9DAA-3E6C-9FF3EBD00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708" name="Group 4">
            <a:extLst>
              <a:ext uri="{FF2B5EF4-FFF2-40B4-BE49-F238E27FC236}">
                <a16:creationId xmlns:a16="http://schemas.microsoft.com/office/drawing/2014/main" id="{4E26ED3B-EE33-00B3-6B6A-9C8C82B5C04E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4419600"/>
            <a:ext cx="658813" cy="1128713"/>
            <a:chOff x="2481" y="2793"/>
            <a:chExt cx="415" cy="711"/>
          </a:xfrm>
        </p:grpSpPr>
        <p:sp>
          <p:nvSpPr>
            <p:cNvPr id="72710" name="Line 5">
              <a:extLst>
                <a:ext uri="{FF2B5EF4-FFF2-40B4-BE49-F238E27FC236}">
                  <a16:creationId xmlns:a16="http://schemas.microsoft.com/office/drawing/2014/main" id="{9D9C4571-929A-9610-C894-09AE718083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3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2711" name="Group 6">
              <a:extLst>
                <a:ext uri="{FF2B5EF4-FFF2-40B4-BE49-F238E27FC236}">
                  <a16:creationId xmlns:a16="http://schemas.microsoft.com/office/drawing/2014/main" id="{59E4F357-725B-C441-E607-0690491296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69" y="2928"/>
              <a:ext cx="127" cy="528"/>
              <a:chOff x="672" y="2928"/>
              <a:chExt cx="2016" cy="528"/>
            </a:xfrm>
          </p:grpSpPr>
          <p:sp>
            <p:nvSpPr>
              <p:cNvPr id="72718" name="Line 7">
                <a:extLst>
                  <a:ext uri="{FF2B5EF4-FFF2-40B4-BE49-F238E27FC236}">
                    <a16:creationId xmlns:a16="http://schemas.microsoft.com/office/drawing/2014/main" id="{8B26F127-0FA9-0B1B-AFCC-6AFF4255FB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19" name="Line 8">
                <a:extLst>
                  <a:ext uri="{FF2B5EF4-FFF2-40B4-BE49-F238E27FC236}">
                    <a16:creationId xmlns:a16="http://schemas.microsoft.com/office/drawing/2014/main" id="{7CB0BEFA-C312-D397-FD29-7D4E91EED0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20" name="Line 9">
                <a:extLst>
                  <a:ext uri="{FF2B5EF4-FFF2-40B4-BE49-F238E27FC236}">
                    <a16:creationId xmlns:a16="http://schemas.microsoft.com/office/drawing/2014/main" id="{18B895C3-6170-FBE1-4565-4EF85D4E7E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456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2712" name="Group 10">
              <a:extLst>
                <a:ext uri="{FF2B5EF4-FFF2-40B4-BE49-F238E27FC236}">
                  <a16:creationId xmlns:a16="http://schemas.microsoft.com/office/drawing/2014/main" id="{46D23F3B-9531-ED6D-B250-8CE227BF54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5" y="3273"/>
              <a:ext cx="236" cy="231"/>
              <a:chOff x="484" y="3273"/>
              <a:chExt cx="236" cy="231"/>
            </a:xfrm>
          </p:grpSpPr>
          <p:sp>
            <p:nvSpPr>
              <p:cNvPr id="72716" name="Line 11">
                <a:extLst>
                  <a:ext uri="{FF2B5EF4-FFF2-40B4-BE49-F238E27FC236}">
                    <a16:creationId xmlns:a16="http://schemas.microsoft.com/office/drawing/2014/main" id="{982D679B-1A91-A18A-E447-F7FBCFCF67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17" name="Text Box 12">
                <a:extLst>
                  <a:ext uri="{FF2B5EF4-FFF2-40B4-BE49-F238E27FC236}">
                    <a16:creationId xmlns:a16="http://schemas.microsoft.com/office/drawing/2014/main" id="{E4E5CD12-1BC0-69BC-6B6F-16E69B4C4E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72713" name="Group 13">
              <a:extLst>
                <a:ext uri="{FF2B5EF4-FFF2-40B4-BE49-F238E27FC236}">
                  <a16:creationId xmlns:a16="http://schemas.microsoft.com/office/drawing/2014/main" id="{5AC9FED3-E812-FF4A-84E6-80C0FF7D47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1" y="2793"/>
              <a:ext cx="236" cy="231"/>
              <a:chOff x="484" y="3273"/>
              <a:chExt cx="236" cy="231"/>
            </a:xfrm>
          </p:grpSpPr>
          <p:sp>
            <p:nvSpPr>
              <p:cNvPr id="72714" name="Line 14">
                <a:extLst>
                  <a:ext uri="{FF2B5EF4-FFF2-40B4-BE49-F238E27FC236}">
                    <a16:creationId xmlns:a16="http://schemas.microsoft.com/office/drawing/2014/main" id="{D73E47B9-5411-A2A6-1278-B68F633D6B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15" name="Text Box 15">
                <a:extLst>
                  <a:ext uri="{FF2B5EF4-FFF2-40B4-BE49-F238E27FC236}">
                    <a16:creationId xmlns:a16="http://schemas.microsoft.com/office/drawing/2014/main" id="{E83FBEA8-937F-95B8-E25E-210445FF5A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</p:grpSp>
      <p:sp>
        <p:nvSpPr>
          <p:cNvPr id="72709" name="Rectangle 16">
            <a:extLst>
              <a:ext uri="{FF2B5EF4-FFF2-40B4-BE49-F238E27FC236}">
                <a16:creationId xmlns:a16="http://schemas.microsoft.com/office/drawing/2014/main" id="{8D8C65E4-3902-3964-2376-76F8DDEE0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638800"/>
            <a:ext cx="777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/>
              <a:t>“Optimal” Window:  smooth but not ghosted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>
            <a:extLst>
              <a:ext uri="{FF2B5EF4-FFF2-40B4-BE49-F238E27FC236}">
                <a16:creationId xmlns:a16="http://schemas.microsoft.com/office/drawing/2014/main" id="{3EBF999A-4675-8ACE-04B2-007DFAA50D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8001000" cy="1828800"/>
          </a:xfrm>
        </p:spPr>
        <p:txBody>
          <a:bodyPr/>
          <a:lstStyle/>
          <a:p>
            <a:r>
              <a:rPr lang="en-US" altLang="en-US" dirty="0"/>
              <a:t>To avoid seams</a:t>
            </a:r>
          </a:p>
          <a:p>
            <a:pPr lvl="1"/>
            <a:r>
              <a:rPr lang="en-US" altLang="en-US" sz="1800" dirty="0"/>
              <a:t>window = size of largest prominent feature</a:t>
            </a:r>
          </a:p>
          <a:p>
            <a:r>
              <a:rPr lang="en-US" altLang="en-US" dirty="0"/>
              <a:t>To avoid ghosting</a:t>
            </a:r>
          </a:p>
          <a:p>
            <a:pPr lvl="1"/>
            <a:r>
              <a:rPr lang="en-US" altLang="en-US" sz="1800" dirty="0"/>
              <a:t>window &lt;= 2*size of smallest prominent feature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A877FCB-CA5D-C8A4-D09A-5D18F43C413E}"/>
              </a:ext>
            </a:extLst>
          </p:cNvPr>
          <p:cNvSpPr/>
          <p:nvPr/>
        </p:nvSpPr>
        <p:spPr bwMode="auto">
          <a:xfrm>
            <a:off x="7134225" y="1971675"/>
            <a:ext cx="4699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900D920-F1E0-EC26-68A0-24705D01CD4A}"/>
              </a:ext>
            </a:extLst>
          </p:cNvPr>
          <p:cNvSpPr/>
          <p:nvPr/>
        </p:nvSpPr>
        <p:spPr bwMode="auto">
          <a:xfrm>
            <a:off x="7620000" y="1971675"/>
            <a:ext cx="4699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4757" name="Rectangle 2">
            <a:extLst>
              <a:ext uri="{FF2B5EF4-FFF2-40B4-BE49-F238E27FC236}">
                <a16:creationId xmlns:a16="http://schemas.microsoft.com/office/drawing/2014/main" id="{A6337B82-859D-955E-3D42-68E45F0DE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the Optimal Window?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DE3C08CF-7A00-E7C3-E948-952A449928A3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971800"/>
            <a:ext cx="8001000" cy="3505200"/>
            <a:chOff x="432" y="1824"/>
            <a:chExt cx="5040" cy="2208"/>
          </a:xfrm>
        </p:grpSpPr>
        <p:sp>
          <p:nvSpPr>
            <p:cNvPr id="74769" name="Rectangle 5">
              <a:extLst>
                <a:ext uri="{FF2B5EF4-FFF2-40B4-BE49-F238E27FC236}">
                  <a16:creationId xmlns:a16="http://schemas.microsoft.com/office/drawing/2014/main" id="{D9DAE479-4303-0E71-974F-BEB2D1DAA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824"/>
              <a:ext cx="504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en-US" dirty="0"/>
                <a:t>Natural to cast this in the </a:t>
              </a:r>
              <a:r>
                <a:rPr lang="en-US" altLang="en-US" i="1" dirty="0"/>
                <a:t>Fourier domain</a:t>
              </a:r>
            </a:p>
            <a:p>
              <a:pPr lvl="1" eaLnBrk="1" hangingPunct="1">
                <a:lnSpc>
                  <a:spcPct val="90000"/>
                </a:lnSpc>
              </a:pPr>
              <a:r>
                <a:rPr lang="en-US" altLang="en-US" sz="1800" dirty="0"/>
                <a:t>largest frequency &lt;= 2*size of smallest frequency</a:t>
              </a:r>
            </a:p>
            <a:p>
              <a:pPr lvl="1" eaLnBrk="1" hangingPunct="1">
                <a:lnSpc>
                  <a:spcPct val="90000"/>
                </a:lnSpc>
              </a:pPr>
              <a:r>
                <a:rPr lang="en-US" altLang="en-US" sz="1800" dirty="0"/>
                <a:t>image frequency content should occupy one “octave” (power of two)</a:t>
              </a:r>
            </a:p>
          </p:txBody>
        </p:sp>
        <p:pic>
          <p:nvPicPr>
            <p:cNvPr id="74770" name="Picture 6" descr="stp1fil1">
              <a:extLst>
                <a:ext uri="{FF2B5EF4-FFF2-40B4-BE49-F238E27FC236}">
                  <a16:creationId xmlns:a16="http://schemas.microsoft.com/office/drawing/2014/main" id="{74D26470-93CD-8266-9C31-B64C6411C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640"/>
              <a:ext cx="1392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771" name="Picture 7" descr="stp1fur5">
              <a:extLst>
                <a:ext uri="{FF2B5EF4-FFF2-40B4-BE49-F238E27FC236}">
                  <a16:creationId xmlns:a16="http://schemas.microsoft.com/office/drawing/2014/main" id="{6DED34B1-C80A-EE14-E825-CC2FCACF01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2640"/>
              <a:ext cx="1392" cy="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72" name="Line 8">
              <a:extLst>
                <a:ext uri="{FF2B5EF4-FFF2-40B4-BE49-F238E27FC236}">
                  <a16:creationId xmlns:a16="http://schemas.microsoft.com/office/drawing/2014/main" id="{CFD0CA72-2FC8-929A-DBE4-A20179EA5B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3312"/>
              <a:ext cx="86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73" name="Text Box 9">
              <a:extLst>
                <a:ext uri="{FF2B5EF4-FFF2-40B4-BE49-F238E27FC236}">
                  <a16:creationId xmlns:a16="http://schemas.microsoft.com/office/drawing/2014/main" id="{597B4B1D-5188-28D5-F33A-B50F71F43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4" y="2976"/>
              <a:ext cx="4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FFT</a:t>
              </a:r>
            </a:p>
          </p:txBody>
        </p:sp>
      </p:grpSp>
      <p:sp>
        <p:nvSpPr>
          <p:cNvPr id="74759" name="Oval 2">
            <a:extLst>
              <a:ext uri="{FF2B5EF4-FFF2-40B4-BE49-F238E27FC236}">
                <a16:creationId xmlns:a16="http://schemas.microsoft.com/office/drawing/2014/main" id="{591E176F-C8AC-C3E0-5179-93F63D447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2738" y="1295400"/>
            <a:ext cx="957262" cy="533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/>
          </a:p>
        </p:txBody>
      </p:sp>
      <p:sp>
        <p:nvSpPr>
          <p:cNvPr id="74760" name="Oval 17">
            <a:extLst>
              <a:ext uri="{FF2B5EF4-FFF2-40B4-BE49-F238E27FC236}">
                <a16:creationId xmlns:a16="http://schemas.microsoft.com/office/drawing/2014/main" id="{6F7BAD4F-54A0-E148-AEBD-A7DDDC05C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1282700"/>
            <a:ext cx="957263" cy="5334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/>
          </a:p>
        </p:txBody>
      </p:sp>
      <p:grpSp>
        <p:nvGrpSpPr>
          <p:cNvPr id="74761" name="Group 4">
            <a:extLst>
              <a:ext uri="{FF2B5EF4-FFF2-40B4-BE49-F238E27FC236}">
                <a16:creationId xmlns:a16="http://schemas.microsoft.com/office/drawing/2014/main" id="{4091B11A-2304-5061-7E91-8AB2AB941E76}"/>
              </a:ext>
            </a:extLst>
          </p:cNvPr>
          <p:cNvGrpSpPr>
            <a:grpSpLocks/>
          </p:cNvGrpSpPr>
          <p:nvPr/>
        </p:nvGrpSpPr>
        <p:grpSpPr bwMode="auto">
          <a:xfrm>
            <a:off x="6334125" y="1300163"/>
            <a:ext cx="2590800" cy="515937"/>
            <a:chOff x="5784850" y="4648200"/>
            <a:chExt cx="1600200" cy="762000"/>
          </a:xfrm>
        </p:grpSpPr>
        <p:sp>
          <p:nvSpPr>
            <p:cNvPr id="74767" name="Line 19">
              <a:extLst>
                <a:ext uri="{FF2B5EF4-FFF2-40B4-BE49-F238E27FC236}">
                  <a16:creationId xmlns:a16="http://schemas.microsoft.com/office/drawing/2014/main" id="{7E0FA059-F981-56B5-50E6-FD19DB38FE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84850" y="4648200"/>
              <a:ext cx="1600200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68" name="Line 20">
              <a:extLst>
                <a:ext uri="{FF2B5EF4-FFF2-40B4-BE49-F238E27FC236}">
                  <a16:creationId xmlns:a16="http://schemas.microsoft.com/office/drawing/2014/main" id="{998F236D-9E55-2ACB-85D6-5CAF7EE91F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784850" y="4648200"/>
              <a:ext cx="1600200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762" name="Group 21">
            <a:extLst>
              <a:ext uri="{FF2B5EF4-FFF2-40B4-BE49-F238E27FC236}">
                <a16:creationId xmlns:a16="http://schemas.microsoft.com/office/drawing/2014/main" id="{84F09912-8393-A0FA-DE0B-47BB62A1E638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1989138"/>
            <a:ext cx="762000" cy="515937"/>
            <a:chOff x="5784850" y="4648200"/>
            <a:chExt cx="1600200" cy="762000"/>
          </a:xfrm>
        </p:grpSpPr>
        <p:sp>
          <p:nvSpPr>
            <p:cNvPr id="74765" name="Line 20">
              <a:extLst>
                <a:ext uri="{FF2B5EF4-FFF2-40B4-BE49-F238E27FC236}">
                  <a16:creationId xmlns:a16="http://schemas.microsoft.com/office/drawing/2014/main" id="{38EA3F2F-CA75-17A5-2385-717FA90E82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784850" y="4648200"/>
              <a:ext cx="1600200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66" name="Line 19">
              <a:extLst>
                <a:ext uri="{FF2B5EF4-FFF2-40B4-BE49-F238E27FC236}">
                  <a16:creationId xmlns:a16="http://schemas.microsoft.com/office/drawing/2014/main" id="{346E3D83-2FEC-5BCF-21DF-683F0B727B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84850" y="4648200"/>
              <a:ext cx="1600200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6DAE1C56-908D-43C7-BA63-1DD5DF56059C}"/>
              </a:ext>
            </a:extLst>
          </p:cNvPr>
          <p:cNvSpPr/>
          <p:nvPr/>
        </p:nvSpPr>
        <p:spPr bwMode="auto">
          <a:xfrm>
            <a:off x="6662738" y="1981200"/>
            <a:ext cx="471487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C6B95C3-42BC-40EB-A6B4-FCF0D2E54944}"/>
              </a:ext>
            </a:extLst>
          </p:cNvPr>
          <p:cNvSpPr/>
          <p:nvPr/>
        </p:nvSpPr>
        <p:spPr bwMode="auto">
          <a:xfrm>
            <a:off x="8089900" y="1963738"/>
            <a:ext cx="471488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801C8754-2962-7771-03BA-F4644A5A73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if the Frequency Spread is Wide</a:t>
            </a:r>
          </a:p>
        </p:txBody>
      </p:sp>
      <p:sp>
        <p:nvSpPr>
          <p:cNvPr id="449539" name="Rectangle 3">
            <a:extLst>
              <a:ext uri="{FF2B5EF4-FFF2-40B4-BE49-F238E27FC236}">
                <a16:creationId xmlns:a16="http://schemas.microsoft.com/office/drawing/2014/main" id="{873420FD-12D7-5CE3-E0B6-DF3947F940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3657601"/>
            <a:ext cx="8305800" cy="2667000"/>
          </a:xfrm>
        </p:spPr>
        <p:txBody>
          <a:bodyPr/>
          <a:lstStyle/>
          <a:p>
            <a:r>
              <a:rPr lang="en-US" altLang="en-US" sz="3200" dirty="0"/>
              <a:t>Use a band-pass (Laplacian) Pyramid!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altLang="en-US" sz="2400" dirty="0"/>
              <a:t>Split image into set of band-pass images (one octave of frequencies each)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altLang="en-US" sz="2400" dirty="0"/>
              <a:t>Blend each level of the pyramid separately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altLang="en-US" sz="2400" dirty="0"/>
              <a:t>Collapse the pyramid!</a:t>
            </a:r>
          </a:p>
        </p:txBody>
      </p:sp>
      <p:pic>
        <p:nvPicPr>
          <p:cNvPr id="76804" name="Picture 4" descr="cln1">
            <a:extLst>
              <a:ext uri="{FF2B5EF4-FFF2-40B4-BE49-F238E27FC236}">
                <a16:creationId xmlns:a16="http://schemas.microsoft.com/office/drawing/2014/main" id="{A2324B14-2C65-6BB7-571A-6920FC277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5" descr="cln1fur2">
            <a:extLst>
              <a:ext uri="{FF2B5EF4-FFF2-40B4-BE49-F238E27FC236}">
                <a16:creationId xmlns:a16="http://schemas.microsoft.com/office/drawing/2014/main" id="{3FD1D201-51AD-47B3-A351-D9F0D00E1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668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6806" name="Group 6">
            <a:extLst>
              <a:ext uri="{FF2B5EF4-FFF2-40B4-BE49-F238E27FC236}">
                <a16:creationId xmlns:a16="http://schemas.microsoft.com/office/drawing/2014/main" id="{F30454A1-3417-853F-D143-03586851EB98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1600200"/>
            <a:ext cx="1371600" cy="533400"/>
            <a:chOff x="2352" y="2976"/>
            <a:chExt cx="864" cy="336"/>
          </a:xfrm>
        </p:grpSpPr>
        <p:sp>
          <p:nvSpPr>
            <p:cNvPr id="76807" name="Line 7">
              <a:extLst>
                <a:ext uri="{FF2B5EF4-FFF2-40B4-BE49-F238E27FC236}">
                  <a16:creationId xmlns:a16="http://schemas.microsoft.com/office/drawing/2014/main" id="{F365A56F-8EFC-4AE3-CD77-527EAD8709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3312"/>
              <a:ext cx="86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808" name="Text Box 8">
              <a:extLst>
                <a:ext uri="{FF2B5EF4-FFF2-40B4-BE49-F238E27FC236}">
                  <a16:creationId xmlns:a16="http://schemas.microsoft.com/office/drawing/2014/main" id="{E07AEA2E-084E-AC07-B850-3ABA91D8BF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4" y="2976"/>
              <a:ext cx="4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FFT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C0AAD56-6D5D-825D-E1A9-C7E8242166DC}"/>
              </a:ext>
            </a:extLst>
          </p:cNvPr>
          <p:cNvSpPr txBox="1"/>
          <p:nvPr/>
        </p:nvSpPr>
        <p:spPr>
          <a:xfrm>
            <a:off x="457200" y="6464300"/>
            <a:ext cx="1219581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dirty="0"/>
              <a:t>Burt and Adelson (1983), A Multiresolution Spline With Application to Image Mosaics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9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>
            <a:extLst>
              <a:ext uri="{FF2B5EF4-FFF2-40B4-BE49-F238E27FC236}">
                <a16:creationId xmlns:a16="http://schemas.microsoft.com/office/drawing/2014/main" id="{A6BEC9B7-8207-0873-8CF5-C587EB07AC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Low-pass, Band-pass, High-pass filters</a:t>
            </a:r>
          </a:p>
        </p:txBody>
      </p:sp>
      <p:graphicFrame>
        <p:nvGraphicFramePr>
          <p:cNvPr id="117762" name="Object 3">
            <a:extLst>
              <a:ext uri="{FF2B5EF4-FFF2-40B4-BE49-F238E27FC236}">
                <a16:creationId xmlns:a16="http://schemas.microsoft.com/office/drawing/2014/main" id="{2CC8D00F-C4C1-F894-C44F-BE5EA472F8CC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4953000" y="1487488"/>
          <a:ext cx="2133600" cy="178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2" imgW="3581400" imgH="3003550" progId="PaintShopPro">
                  <p:embed/>
                </p:oleObj>
              </mc:Choice>
              <mc:Fallback>
                <p:oleObj name="Paint Shop Pro Image" r:id="rId2" imgW="3581400" imgH="3003550" progId="PaintShopPro">
                  <p:embed/>
                  <p:pic>
                    <p:nvPicPr>
                      <p:cNvPr id="117762" name="Object 3">
                        <a:extLst>
                          <a:ext uri="{FF2B5EF4-FFF2-40B4-BE49-F238E27FC236}">
                            <a16:creationId xmlns:a16="http://schemas.microsoft.com/office/drawing/2014/main" id="{2CC8D00F-C4C1-F894-C44F-BE5EA472F8CC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343" t="34782" r="35284" b="31885"/>
                      <a:stretch>
                        <a:fillRect/>
                      </a:stretch>
                    </p:blipFill>
                    <p:spPr bwMode="auto">
                      <a:xfrm>
                        <a:off x="4953000" y="1487488"/>
                        <a:ext cx="2133600" cy="178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3" name="Object 4">
            <a:extLst>
              <a:ext uri="{FF2B5EF4-FFF2-40B4-BE49-F238E27FC236}">
                <a16:creationId xmlns:a16="http://schemas.microsoft.com/office/drawing/2014/main" id="{1845C9D2-EBE8-CBCF-5F26-3EAFB029AC4A}"/>
              </a:ext>
            </a:extLst>
          </p:cNvPr>
          <p:cNvGraphicFramePr>
            <a:graphicFrameLocks noGrp="1" noChangeAspect="1"/>
          </p:cNvGraphicFramePr>
          <p:nvPr>
            <p:ph type="body" idx="4294967295"/>
          </p:nvPr>
        </p:nvGraphicFramePr>
        <p:xfrm>
          <a:off x="1141413" y="3810000"/>
          <a:ext cx="6402387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4" imgW="3587750" imgH="1511300" progId="PaintShopPro">
                  <p:embed/>
                </p:oleObj>
              </mc:Choice>
              <mc:Fallback>
                <p:oleObj name="Paint Shop Pro Image" r:id="rId4" imgW="3587750" imgH="1511300" progId="PaintShopPro">
                  <p:embed/>
                  <p:pic>
                    <p:nvPicPr>
                      <p:cNvPr id="117763" name="Object 4">
                        <a:extLst>
                          <a:ext uri="{FF2B5EF4-FFF2-40B4-BE49-F238E27FC236}">
                            <a16:creationId xmlns:a16="http://schemas.microsoft.com/office/drawing/2014/main" id="{1845C9D2-EBE8-CBCF-5F26-3EAFB029AC4A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32719"/>
                      <a:stretch>
                        <a:fillRect/>
                      </a:stretch>
                    </p:blipFill>
                    <p:spPr bwMode="auto">
                      <a:xfrm>
                        <a:off x="1141413" y="3810000"/>
                        <a:ext cx="6402387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64" name="Object 5">
            <a:extLst>
              <a:ext uri="{FF2B5EF4-FFF2-40B4-BE49-F238E27FC236}">
                <a16:creationId xmlns:a16="http://schemas.microsoft.com/office/drawing/2014/main" id="{E571A2F5-F75F-F7EF-5701-BE8F95AE91D2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371600" y="1524000"/>
          <a:ext cx="3657600" cy="177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6" imgW="3581400" imgH="3003550" progId="PaintShopPro">
                  <p:embed/>
                </p:oleObj>
              </mc:Choice>
              <mc:Fallback>
                <p:oleObj name="Paint Shop Pro Image" r:id="rId6" imgW="3581400" imgH="3003550" progId="PaintShopPro">
                  <p:embed/>
                  <p:pic>
                    <p:nvPicPr>
                      <p:cNvPr id="117764" name="Object 5">
                        <a:extLst>
                          <a:ext uri="{FF2B5EF4-FFF2-40B4-BE49-F238E27FC236}">
                            <a16:creationId xmlns:a16="http://schemas.microsoft.com/office/drawing/2014/main" id="{E571A2F5-F75F-F7EF-5701-BE8F95AE91D2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7999" t="-1242" r="20000" b="65474"/>
                      <a:stretch>
                        <a:fillRect/>
                      </a:stretch>
                    </p:blipFill>
                    <p:spPr bwMode="auto">
                      <a:xfrm>
                        <a:off x="1371600" y="1524000"/>
                        <a:ext cx="3657600" cy="177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65" name="Text Box 6">
            <a:extLst>
              <a:ext uri="{FF2B5EF4-FFF2-40B4-BE49-F238E27FC236}">
                <a16:creationId xmlns:a16="http://schemas.microsoft.com/office/drawing/2014/main" id="{434B3F25-0F09-CBB4-2453-989DC7454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1030288"/>
            <a:ext cx="147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low-pass:</a:t>
            </a:r>
          </a:p>
        </p:txBody>
      </p:sp>
      <p:sp>
        <p:nvSpPr>
          <p:cNvPr id="117766" name="Text Box 7">
            <a:extLst>
              <a:ext uri="{FF2B5EF4-FFF2-40B4-BE49-F238E27FC236}">
                <a16:creationId xmlns:a16="http://schemas.microsoft.com/office/drawing/2014/main" id="{F71ED896-786F-C3A9-45E6-C7F703A14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3392488"/>
            <a:ext cx="17091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/>
              <a:t>band-pass:</a:t>
            </a:r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14CA3FEE-0973-9A7F-FDEF-390A156549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Low Pass vs. High Pass filtering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E3E319-D1B1-9BF9-3E88-ECA83F7F2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2236788"/>
            <a:ext cx="12303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4800" dirty="0"/>
              <a:t>–</a:t>
            </a:r>
          </a:p>
        </p:txBody>
      </p:sp>
      <p:grpSp>
        <p:nvGrpSpPr>
          <p:cNvPr id="94212" name="Group 19">
            <a:extLst>
              <a:ext uri="{FF2B5EF4-FFF2-40B4-BE49-F238E27FC236}">
                <a16:creationId xmlns:a16="http://schemas.microsoft.com/office/drawing/2014/main" id="{CB95343C-A771-B9F9-922A-AA5DF53D872C}"/>
              </a:ext>
            </a:extLst>
          </p:cNvPr>
          <p:cNvGrpSpPr>
            <a:grpSpLocks/>
          </p:cNvGrpSpPr>
          <p:nvPr/>
        </p:nvGrpSpPr>
        <p:grpSpPr bwMode="auto">
          <a:xfrm>
            <a:off x="1327150" y="1317625"/>
            <a:ext cx="2422525" cy="2120900"/>
            <a:chOff x="1831264" y="1317292"/>
            <a:chExt cx="2423718" cy="2120606"/>
          </a:xfrm>
        </p:grpSpPr>
        <p:pic>
          <p:nvPicPr>
            <p:cNvPr id="94220" name="Picture 4">
              <a:extLst>
                <a:ext uri="{FF2B5EF4-FFF2-40B4-BE49-F238E27FC236}">
                  <a16:creationId xmlns:a16="http://schemas.microsoft.com/office/drawing/2014/main" id="{5EAA6667-AE70-7DDD-846E-85A9344369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1264" y="1866521"/>
              <a:ext cx="2423718" cy="1571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21" name="TextBox 12">
              <a:extLst>
                <a:ext uri="{FF2B5EF4-FFF2-40B4-BE49-F238E27FC236}">
                  <a16:creationId xmlns:a16="http://schemas.microsoft.com/office/drawing/2014/main" id="{0827C908-A034-67E0-EB04-5CD726D70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1264" y="1317292"/>
              <a:ext cx="242371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3200"/>
                <a:t>Image</a:t>
              </a:r>
            </a:p>
          </p:txBody>
        </p:sp>
      </p:grpSp>
      <p:grpSp>
        <p:nvGrpSpPr>
          <p:cNvPr id="94213" name="Group 20">
            <a:extLst>
              <a:ext uri="{FF2B5EF4-FFF2-40B4-BE49-F238E27FC236}">
                <a16:creationId xmlns:a16="http://schemas.microsoft.com/office/drawing/2014/main" id="{A054E377-7ED9-A8F4-78B6-A663EEF139D7}"/>
              </a:ext>
            </a:extLst>
          </p:cNvPr>
          <p:cNvGrpSpPr>
            <a:grpSpLocks/>
          </p:cNvGrpSpPr>
          <p:nvPr/>
        </p:nvGrpSpPr>
        <p:grpSpPr bwMode="auto">
          <a:xfrm>
            <a:off x="5526088" y="1317625"/>
            <a:ext cx="2424112" cy="2120900"/>
            <a:chOff x="5071174" y="1317292"/>
            <a:chExt cx="2423720" cy="2120606"/>
          </a:xfrm>
        </p:grpSpPr>
        <p:pic>
          <p:nvPicPr>
            <p:cNvPr id="94218" name="Picture 6">
              <a:extLst>
                <a:ext uri="{FF2B5EF4-FFF2-40B4-BE49-F238E27FC236}">
                  <a16:creationId xmlns:a16="http://schemas.microsoft.com/office/drawing/2014/main" id="{5157D9FB-E35C-4983-2A42-4ACFE4C859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1175" y="1866521"/>
              <a:ext cx="2423719" cy="1571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19" name="TextBox 13">
              <a:extLst>
                <a:ext uri="{FF2B5EF4-FFF2-40B4-BE49-F238E27FC236}">
                  <a16:creationId xmlns:a16="http://schemas.microsoft.com/office/drawing/2014/main" id="{F59B5D30-16B2-C6F3-9E11-D714FA6E3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1174" y="1317292"/>
              <a:ext cx="242371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3200"/>
                <a:t>Smoothed</a:t>
              </a:r>
            </a:p>
          </p:txBody>
        </p:sp>
      </p:grpSp>
      <p:grpSp>
        <p:nvGrpSpPr>
          <p:cNvPr id="94214" name="Group 2">
            <a:extLst>
              <a:ext uri="{FF2B5EF4-FFF2-40B4-BE49-F238E27FC236}">
                <a16:creationId xmlns:a16="http://schemas.microsoft.com/office/drawing/2014/main" id="{6BE498F1-C52D-2EE4-089A-CB28CC99447C}"/>
              </a:ext>
            </a:extLst>
          </p:cNvPr>
          <p:cNvGrpSpPr>
            <a:grpSpLocks/>
          </p:cNvGrpSpPr>
          <p:nvPr/>
        </p:nvGrpSpPr>
        <p:grpSpPr bwMode="auto">
          <a:xfrm>
            <a:off x="1831975" y="3567113"/>
            <a:ext cx="4783138" cy="3114675"/>
            <a:chOff x="1831264" y="3566428"/>
            <a:chExt cx="4783527" cy="3115493"/>
          </a:xfrm>
        </p:grpSpPr>
        <p:pic>
          <p:nvPicPr>
            <p:cNvPr id="94215" name="Picture 8">
              <a:extLst>
                <a:ext uri="{FF2B5EF4-FFF2-40B4-BE49-F238E27FC236}">
                  <a16:creationId xmlns:a16="http://schemas.microsoft.com/office/drawing/2014/main" id="{86F1D93B-6FFD-04BE-342B-589996E9AF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1368" y="4151203"/>
              <a:ext cx="3903423" cy="2530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16" name="TextBox 10">
              <a:extLst>
                <a:ext uri="{FF2B5EF4-FFF2-40B4-BE49-F238E27FC236}">
                  <a16:creationId xmlns:a16="http://schemas.microsoft.com/office/drawing/2014/main" id="{D4436BE0-4D2A-C460-CD01-0F1CB53F1B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1264" y="5001063"/>
              <a:ext cx="79993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4800"/>
                <a:t>=</a:t>
              </a:r>
            </a:p>
          </p:txBody>
        </p:sp>
        <p:sp>
          <p:nvSpPr>
            <p:cNvPr id="94217" name="TextBox 14">
              <a:extLst>
                <a:ext uri="{FF2B5EF4-FFF2-40B4-BE49-F238E27FC236}">
                  <a16:creationId xmlns:a16="http://schemas.microsoft.com/office/drawing/2014/main" id="{7826A002-4E21-1D52-0B16-5CC4971B49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6730" y="3566428"/>
              <a:ext cx="2932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3200"/>
                <a:t>Details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B97A1ADA-5ACF-B5BD-080E-633154797C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cs typeface="Arial" panose="020B0604020202020204" pitchFamily="34" charset="0"/>
              </a:rPr>
              <a:t>Application: Hybrid Images</a:t>
            </a:r>
          </a:p>
        </p:txBody>
      </p:sp>
      <p:pic>
        <p:nvPicPr>
          <p:cNvPr id="48131" name="Picture 2">
            <a:extLst>
              <a:ext uri="{FF2B5EF4-FFF2-40B4-BE49-F238E27FC236}">
                <a16:creationId xmlns:a16="http://schemas.microsoft.com/office/drawing/2014/main" id="{1A61612E-AC51-2362-9BCF-A45FBE73C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57388"/>
            <a:ext cx="89916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1" name="TextBox 6">
            <a:extLst>
              <a:ext uri="{FF2B5EF4-FFF2-40B4-BE49-F238E27FC236}">
                <a16:creationId xmlns:a16="http://schemas.microsoft.com/office/drawing/2014/main" id="{621A009D-9F63-1502-EF42-0D13AF8D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990600"/>
            <a:ext cx="1979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0000"/>
                </a:solidFill>
              </a:rPr>
              <a:t>Gaussian Filter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D9E725E-8A2A-C628-1B3C-91F4BD09F9C4}"/>
              </a:ext>
            </a:extLst>
          </p:cNvPr>
          <p:cNvCxnSpPr/>
          <p:nvPr/>
        </p:nvCxnSpPr>
        <p:spPr>
          <a:xfrm rot="5400000">
            <a:off x="1905001" y="1752600"/>
            <a:ext cx="762000" cy="31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29A4AE0-A15E-3C5A-F5A1-0F28524CE5B3}"/>
              </a:ext>
            </a:extLst>
          </p:cNvPr>
          <p:cNvCxnSpPr/>
          <p:nvPr/>
        </p:nvCxnSpPr>
        <p:spPr>
          <a:xfrm rot="5400000" flipH="1" flipV="1">
            <a:off x="1943894" y="5066506"/>
            <a:ext cx="685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4" name="TextBox 11">
            <a:extLst>
              <a:ext uri="{FF2B5EF4-FFF2-40B4-BE49-F238E27FC236}">
                <a16:creationId xmlns:a16="http://schemas.microsoft.com/office/drawing/2014/main" id="{5ABCC668-B445-E5C0-6D97-6E6398B2F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410200"/>
            <a:ext cx="1995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0000"/>
                </a:solidFill>
              </a:rPr>
              <a:t>Laplacian Filter</a:t>
            </a:r>
          </a:p>
        </p:txBody>
      </p:sp>
      <p:sp>
        <p:nvSpPr>
          <p:cNvPr id="48136" name="Content Placeholder 2">
            <a:extLst>
              <a:ext uri="{FF2B5EF4-FFF2-40B4-BE49-F238E27FC236}">
                <a16:creationId xmlns:a16="http://schemas.microsoft.com/office/drawing/2014/main" id="{9081D4E7-86F4-92AF-278A-9BBD17524E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52800" y="838200"/>
            <a:ext cx="5791200" cy="914400"/>
          </a:xfrm>
        </p:spPr>
        <p:txBody>
          <a:bodyPr/>
          <a:lstStyle/>
          <a:p>
            <a:pPr algn="ctr"/>
            <a:r>
              <a:rPr lang="en-US" altLang="en-US" sz="2400"/>
              <a:t>	A. Oliva, A. Torralba, P.G. Schyns, </a:t>
            </a:r>
            <a:br>
              <a:rPr lang="en-US" altLang="en-US" sz="2400"/>
            </a:br>
            <a:r>
              <a:rPr lang="en-US" altLang="en-US" sz="2400">
                <a:hlinkClick r:id="rId6"/>
              </a:rPr>
              <a:t>“Hybrid Images,”</a:t>
            </a:r>
            <a:r>
              <a:rPr lang="en-US" altLang="en-US" sz="2400"/>
              <a:t> SIGGRAPH 2006</a:t>
            </a:r>
          </a:p>
        </p:txBody>
      </p:sp>
      <p:grpSp>
        <p:nvGrpSpPr>
          <p:cNvPr id="2" name="Group 30">
            <a:extLst>
              <a:ext uri="{FF2B5EF4-FFF2-40B4-BE49-F238E27FC236}">
                <a16:creationId xmlns:a16="http://schemas.microsoft.com/office/drawing/2014/main" id="{50967E8C-94A4-C8DF-AE45-77B5359FDE4E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4876800"/>
            <a:ext cx="4371975" cy="1349375"/>
            <a:chOff x="144" y="1161"/>
            <a:chExt cx="6144" cy="2806"/>
          </a:xfrm>
        </p:grpSpPr>
        <p:graphicFrame>
          <p:nvGraphicFramePr>
            <p:cNvPr id="48141" name="Object 3">
              <a:extLst>
                <a:ext uri="{FF2B5EF4-FFF2-40B4-BE49-F238E27FC236}">
                  <a16:creationId xmlns:a16="http://schemas.microsoft.com/office/drawing/2014/main" id="{39739412-2F1E-945A-7E0E-F8A869559B1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66" y="2447"/>
            <a:ext cx="1722" cy="1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7" imgW="4133333" imgH="2905531" progId="">
                    <p:embed/>
                  </p:oleObj>
                </mc:Choice>
                <mc:Fallback>
                  <p:oleObj name="Photo Editor Photo" r:id="rId7" imgW="4133333" imgH="2905531" progId="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6" y="2447"/>
                          <a:ext cx="1722" cy="1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42" name="Text Box 6">
              <a:extLst>
                <a:ext uri="{FF2B5EF4-FFF2-40B4-BE49-F238E27FC236}">
                  <a16:creationId xmlns:a16="http://schemas.microsoft.com/office/drawing/2014/main" id="{88BC207C-CA07-4F2B-4301-971B617A8F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7" y="3713"/>
              <a:ext cx="72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1800">
                  <a:solidFill>
                    <a:srgbClr val="000000"/>
                  </a:solidFill>
                </a:rPr>
                <a:t>Gaussian</a:t>
              </a:r>
            </a:p>
          </p:txBody>
        </p:sp>
        <p:grpSp>
          <p:nvGrpSpPr>
            <p:cNvPr id="48143" name="Group 17">
              <a:extLst>
                <a:ext uri="{FF2B5EF4-FFF2-40B4-BE49-F238E27FC236}">
                  <a16:creationId xmlns:a16="http://schemas.microsoft.com/office/drawing/2014/main" id="{50202AF2-6EC9-3BB5-96C7-3E63D8F99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1161"/>
              <a:ext cx="1824" cy="2679"/>
              <a:chOff x="2064" y="576"/>
              <a:chExt cx="1824" cy="2679"/>
            </a:xfrm>
          </p:grpSpPr>
          <p:sp>
            <p:nvSpPr>
              <p:cNvPr id="48148" name="Freeform 7">
                <a:extLst>
                  <a:ext uri="{FF2B5EF4-FFF2-40B4-BE49-F238E27FC236}">
                    <a16:creationId xmlns:a16="http://schemas.microsoft.com/office/drawing/2014/main" id="{4762838A-799D-E8F8-5892-E4B54513C8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4" y="2306"/>
                <a:ext cx="1825" cy="670"/>
              </a:xfrm>
              <a:custGeom>
                <a:avLst/>
                <a:gdLst>
                  <a:gd name="T0" fmla="*/ 0 w 1824"/>
                  <a:gd name="T1" fmla="*/ 275 h 672"/>
                  <a:gd name="T2" fmla="*/ 816 w 1824"/>
                  <a:gd name="T3" fmla="*/ 646 h 672"/>
                  <a:gd name="T4" fmla="*/ 1837 w 1824"/>
                  <a:gd name="T5" fmla="*/ 371 h 672"/>
                  <a:gd name="T6" fmla="*/ 1021 w 1824"/>
                  <a:gd name="T7" fmla="*/ 0 h 672"/>
                  <a:gd name="T8" fmla="*/ 0 w 1824"/>
                  <a:gd name="T9" fmla="*/ 275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4"/>
                  <a:gd name="T16" fmla="*/ 0 h 672"/>
                  <a:gd name="T17" fmla="*/ 1824 w 1824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4" h="672">
                    <a:moveTo>
                      <a:pt x="0" y="288"/>
                    </a:moveTo>
                    <a:lnTo>
                      <a:pt x="816" y="672"/>
                    </a:lnTo>
                    <a:lnTo>
                      <a:pt x="1824" y="384"/>
                    </a:lnTo>
                    <a:lnTo>
                      <a:pt x="1008" y="0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49" name="Freeform 8">
                <a:extLst>
                  <a:ext uri="{FF2B5EF4-FFF2-40B4-BE49-F238E27FC236}">
                    <a16:creationId xmlns:a16="http://schemas.microsoft.com/office/drawing/2014/main" id="{6D6D0EBA-7BF1-A31B-7BCA-5E274EBBB2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1" y="576"/>
                <a:ext cx="145" cy="53"/>
              </a:xfrm>
              <a:custGeom>
                <a:avLst/>
                <a:gdLst>
                  <a:gd name="T0" fmla="*/ 0 w 1824"/>
                  <a:gd name="T1" fmla="*/ 0 h 672"/>
                  <a:gd name="T2" fmla="*/ 0 w 1824"/>
                  <a:gd name="T3" fmla="*/ 0 h 672"/>
                  <a:gd name="T4" fmla="*/ 0 w 1824"/>
                  <a:gd name="T5" fmla="*/ 0 h 672"/>
                  <a:gd name="T6" fmla="*/ 0 w 1824"/>
                  <a:gd name="T7" fmla="*/ 0 h 672"/>
                  <a:gd name="T8" fmla="*/ 0 w 1824"/>
                  <a:gd name="T9" fmla="*/ 0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4"/>
                  <a:gd name="T16" fmla="*/ 0 h 672"/>
                  <a:gd name="T17" fmla="*/ 1824 w 1824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4" h="672">
                    <a:moveTo>
                      <a:pt x="0" y="288"/>
                    </a:moveTo>
                    <a:lnTo>
                      <a:pt x="816" y="672"/>
                    </a:lnTo>
                    <a:lnTo>
                      <a:pt x="1824" y="384"/>
                    </a:lnTo>
                    <a:lnTo>
                      <a:pt x="1008" y="0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0" name="Line 9">
                <a:extLst>
                  <a:ext uri="{FF2B5EF4-FFF2-40B4-BE49-F238E27FC236}">
                    <a16:creationId xmlns:a16="http://schemas.microsoft.com/office/drawing/2014/main" id="{7D94DAB3-BBDE-DFED-3D99-356A0E2F2C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1" y="606"/>
                <a:ext cx="0" cy="20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1" name="Line 10">
                <a:extLst>
                  <a:ext uri="{FF2B5EF4-FFF2-40B4-BE49-F238E27FC236}">
                    <a16:creationId xmlns:a16="http://schemas.microsoft.com/office/drawing/2014/main" id="{85E27176-72B4-131A-C9D9-62FBFA2B46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6" y="609"/>
                <a:ext cx="0" cy="20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2" name="Line 11">
                <a:extLst>
                  <a:ext uri="{FF2B5EF4-FFF2-40B4-BE49-F238E27FC236}">
                    <a16:creationId xmlns:a16="http://schemas.microsoft.com/office/drawing/2014/main" id="{780B0985-FCF9-A9B2-4CA6-2D7EBF8918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2" y="629"/>
                <a:ext cx="0" cy="20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3" name="Freeform 12">
                <a:extLst>
                  <a:ext uri="{FF2B5EF4-FFF2-40B4-BE49-F238E27FC236}">
                    <a16:creationId xmlns:a16="http://schemas.microsoft.com/office/drawing/2014/main" id="{498B7D61-0E5A-FE2A-FB39-C91EE0E2E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1" y="596"/>
                <a:ext cx="71" cy="2060"/>
              </a:xfrm>
              <a:custGeom>
                <a:avLst/>
                <a:gdLst>
                  <a:gd name="T0" fmla="*/ 0 w 72"/>
                  <a:gd name="T1" fmla="*/ 2036 h 2060"/>
                  <a:gd name="T2" fmla="*/ 0 w 72"/>
                  <a:gd name="T3" fmla="*/ 0 h 2060"/>
                  <a:gd name="T4" fmla="*/ 59 w 72"/>
                  <a:gd name="T5" fmla="*/ 36 h 2060"/>
                  <a:gd name="T6" fmla="*/ 59 w 72"/>
                  <a:gd name="T7" fmla="*/ 2060 h 2060"/>
                  <a:gd name="T8" fmla="*/ 0 w 72"/>
                  <a:gd name="T9" fmla="*/ 2036 h 20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2060"/>
                  <a:gd name="T17" fmla="*/ 72 w 72"/>
                  <a:gd name="T18" fmla="*/ 2060 h 20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2060">
                    <a:moveTo>
                      <a:pt x="0" y="2036"/>
                    </a:moveTo>
                    <a:lnTo>
                      <a:pt x="0" y="0"/>
                    </a:lnTo>
                    <a:lnTo>
                      <a:pt x="72" y="36"/>
                    </a:lnTo>
                    <a:lnTo>
                      <a:pt x="72" y="2060"/>
                    </a:lnTo>
                    <a:lnTo>
                      <a:pt x="0" y="203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4" name="Freeform 13">
                <a:extLst>
                  <a:ext uri="{FF2B5EF4-FFF2-40B4-BE49-F238E27FC236}">
                    <a16:creationId xmlns:a16="http://schemas.microsoft.com/office/drawing/2014/main" id="{95B4220E-1787-6BDA-454A-7561C43CB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2" y="609"/>
                <a:ext cx="74" cy="2043"/>
              </a:xfrm>
              <a:custGeom>
                <a:avLst/>
                <a:gdLst>
                  <a:gd name="T0" fmla="*/ 0 w 72"/>
                  <a:gd name="T1" fmla="*/ 16 h 2044"/>
                  <a:gd name="T2" fmla="*/ 0 w 72"/>
                  <a:gd name="T3" fmla="*/ 2031 h 2044"/>
                  <a:gd name="T4" fmla="*/ 101 w 72"/>
                  <a:gd name="T5" fmla="*/ 2003 h 2044"/>
                  <a:gd name="T6" fmla="*/ 101 w 72"/>
                  <a:gd name="T7" fmla="*/ 0 h 2044"/>
                  <a:gd name="T8" fmla="*/ 0 w 72"/>
                  <a:gd name="T9" fmla="*/ 16 h 20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2044"/>
                  <a:gd name="T17" fmla="*/ 72 w 72"/>
                  <a:gd name="T18" fmla="*/ 2044 h 20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2044">
                    <a:moveTo>
                      <a:pt x="0" y="16"/>
                    </a:moveTo>
                    <a:lnTo>
                      <a:pt x="0" y="2044"/>
                    </a:lnTo>
                    <a:lnTo>
                      <a:pt x="72" y="2016"/>
                    </a:lnTo>
                    <a:lnTo>
                      <a:pt x="72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5" name="Text Box 14">
                <a:extLst>
                  <a:ext uri="{FF2B5EF4-FFF2-40B4-BE49-F238E27FC236}">
                    <a16:creationId xmlns:a16="http://schemas.microsoft.com/office/drawing/2014/main" id="{63CB8CA1-A37B-3A7D-968A-ED1516A18B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8" y="3025"/>
                <a:ext cx="88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en-US" sz="1800">
                    <a:solidFill>
                      <a:srgbClr val="000000"/>
                    </a:solidFill>
                  </a:rPr>
                  <a:t>unit impulse</a:t>
                </a:r>
              </a:p>
            </p:txBody>
          </p:sp>
        </p:grpSp>
        <p:pic>
          <p:nvPicPr>
            <p:cNvPr id="48144" name="Picture 15" descr="Edittex">
              <a:extLst>
                <a:ext uri="{FF2B5EF4-FFF2-40B4-BE49-F238E27FC236}">
                  <a16:creationId xmlns:a16="http://schemas.microsoft.com/office/drawing/2014/main" id="{6E4A62F9-9249-753A-1003-1E744885645F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" y="2807"/>
              <a:ext cx="288" cy="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45" name="Picture 20" descr="log">
              <a:extLst>
                <a:ext uri="{FF2B5EF4-FFF2-40B4-BE49-F238E27FC236}">
                  <a16:creationId xmlns:a16="http://schemas.microsoft.com/office/drawing/2014/main" id="{461C9C28-1A03-5DD4-2A4F-2E237CB95C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lum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2361"/>
              <a:ext cx="1680" cy="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46" name="Picture 16" descr="Edittex">
              <a:extLst>
                <a:ext uri="{FF2B5EF4-FFF2-40B4-BE49-F238E27FC236}">
                  <a16:creationId xmlns:a16="http://schemas.microsoft.com/office/drawing/2014/main" id="{0BC364F9-9A5C-3F3F-C6C9-6DAEE6B68CB7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3" y="2731"/>
              <a:ext cx="338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47" name="Text Box 5">
              <a:extLst>
                <a:ext uri="{FF2B5EF4-FFF2-40B4-BE49-F238E27FC236}">
                  <a16:creationId xmlns:a16="http://schemas.microsoft.com/office/drawing/2014/main" id="{DA840C20-3D7E-5B10-E446-A60B0C49E2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9" y="3696"/>
              <a:ext cx="153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1800">
                  <a:solidFill>
                    <a:srgbClr val="000000"/>
                  </a:solidFill>
                </a:rPr>
                <a:t>Laplacian of Gaussian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92E7135C-E23C-AC54-2ED6-2E63488D9A47}"/>
              </a:ext>
            </a:extLst>
          </p:cNvPr>
          <p:cNvSpPr/>
          <p:nvPr/>
        </p:nvSpPr>
        <p:spPr>
          <a:xfrm>
            <a:off x="1871663" y="2133600"/>
            <a:ext cx="863600" cy="2519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b="1">
              <a:solidFill>
                <a:prstClr val="white"/>
              </a:solidFill>
            </a:endParaRPr>
          </a:p>
        </p:txBody>
      </p:sp>
      <p:graphicFrame>
        <p:nvGraphicFramePr>
          <p:cNvPr id="48139" name="Object 3">
            <a:extLst>
              <a:ext uri="{FF2B5EF4-FFF2-40B4-BE49-F238E27FC236}">
                <a16:creationId xmlns:a16="http://schemas.microsoft.com/office/drawing/2014/main" id="{E94A7AA4-F125-2EB8-47C8-472235317D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8175" y="2528888"/>
          <a:ext cx="833438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7" imgW="4133333" imgH="2905531" progId="">
                  <p:embed/>
                </p:oleObj>
              </mc:Choice>
              <mc:Fallback>
                <p:oleObj name="Photo Editor Photo" r:id="rId7" imgW="4133333" imgH="290553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2528888"/>
                        <a:ext cx="833438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40" name="Picture 20" descr="log">
            <a:extLst>
              <a:ext uri="{FF2B5EF4-FFF2-40B4-BE49-F238E27FC236}">
                <a16:creationId xmlns:a16="http://schemas.microsoft.com/office/drawing/2014/main" id="{4FFAC702-5C40-DD87-65FB-AD819BCE3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3860800"/>
            <a:ext cx="83661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A4B679AA-AB68-119E-F75B-6CC7F83CFE81}"/>
              </a:ext>
            </a:extLst>
          </p:cNvPr>
          <p:cNvGrpSpPr>
            <a:grpSpLocks/>
          </p:cNvGrpSpPr>
          <p:nvPr/>
        </p:nvGrpSpPr>
        <p:grpSpPr bwMode="auto">
          <a:xfrm>
            <a:off x="2271713" y="2679700"/>
            <a:ext cx="2062162" cy="984250"/>
            <a:chOff x="2271434" y="1337797"/>
            <a:chExt cx="2062889" cy="984631"/>
          </a:xfrm>
        </p:grpSpPr>
        <p:cxnSp>
          <p:nvCxnSpPr>
            <p:cNvPr id="51242" name="Straight Arrow Connector 47">
              <a:extLst>
                <a:ext uri="{FF2B5EF4-FFF2-40B4-BE49-F238E27FC236}">
                  <a16:creationId xmlns:a16="http://schemas.microsoft.com/office/drawing/2014/main" id="{F0995EB9-38B9-8030-861F-2EAC7E4AAD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71434" y="1337797"/>
              <a:ext cx="2062889" cy="984631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3" name="TextBox 48">
              <a:extLst>
                <a:ext uri="{FF2B5EF4-FFF2-40B4-BE49-F238E27FC236}">
                  <a16:creationId xmlns:a16="http://schemas.microsoft.com/office/drawing/2014/main" id="{9F3E300C-363F-CFBF-9A9C-281273E6BF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9202" y="1610433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7F20C89-CEB9-A243-207B-549DF9D442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Band-pass filtering in spatial domain</a:t>
            </a:r>
          </a:p>
        </p:txBody>
      </p:sp>
      <p:sp>
        <p:nvSpPr>
          <p:cNvPr id="51204" name="Rectangle 5">
            <a:extLst>
              <a:ext uri="{FF2B5EF4-FFF2-40B4-BE49-F238E27FC236}">
                <a16:creationId xmlns:a16="http://schemas.microsoft.com/office/drawing/2014/main" id="{C49041CC-204D-235D-9E50-70ADB9F56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14400"/>
            <a:ext cx="26701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38"/>
              </a:spcBef>
            </a:pPr>
            <a:r>
              <a:rPr lang="en-US" altLang="en-US" sz="2000"/>
              <a:t>Gaussian Pyramid</a:t>
            </a:r>
          </a:p>
          <a:p>
            <a:pPr algn="ctr">
              <a:spcBef>
                <a:spcPts val="38"/>
              </a:spcBef>
            </a:pPr>
            <a:r>
              <a:rPr lang="en-US" altLang="en-US" sz="2000"/>
              <a:t>(low-pass images)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081315C-CC8D-98C3-22B4-EC10869F4A95}"/>
              </a:ext>
            </a:extLst>
          </p:cNvPr>
          <p:cNvGrpSpPr>
            <a:grpSpLocks/>
          </p:cNvGrpSpPr>
          <p:nvPr/>
        </p:nvGrpSpPr>
        <p:grpSpPr bwMode="auto">
          <a:xfrm>
            <a:off x="2054225" y="1600200"/>
            <a:ext cx="2517775" cy="455613"/>
            <a:chOff x="2053759" y="1600200"/>
            <a:chExt cx="2518241" cy="455704"/>
          </a:xfrm>
        </p:grpSpPr>
        <p:cxnSp>
          <p:nvCxnSpPr>
            <p:cNvPr id="51240" name="Straight Arrow Connector 13">
              <a:extLst>
                <a:ext uri="{FF2B5EF4-FFF2-40B4-BE49-F238E27FC236}">
                  <a16:creationId xmlns:a16="http://schemas.microsoft.com/office/drawing/2014/main" id="{95F408AA-7534-EB31-2DF9-4B6D49CCAD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3759" y="1797701"/>
              <a:ext cx="2518241" cy="258203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1" name="TextBox 14">
              <a:extLst>
                <a:ext uri="{FF2B5EF4-FFF2-40B4-BE49-F238E27FC236}">
                  <a16:creationId xmlns:a16="http://schemas.microsoft.com/office/drawing/2014/main" id="{B3E97C22-44AF-D3A2-11BC-6469C765F3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0" y="1600200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12AB9A8-991B-5191-FDA2-AC8A03ADAF97}"/>
              </a:ext>
            </a:extLst>
          </p:cNvPr>
          <p:cNvGrpSpPr>
            <a:grpSpLocks/>
          </p:cNvGrpSpPr>
          <p:nvPr/>
        </p:nvGrpSpPr>
        <p:grpSpPr bwMode="auto">
          <a:xfrm>
            <a:off x="2125663" y="2128838"/>
            <a:ext cx="2474912" cy="579437"/>
            <a:chOff x="2097670" y="1477866"/>
            <a:chExt cx="2474330" cy="578038"/>
          </a:xfrm>
        </p:grpSpPr>
        <p:cxnSp>
          <p:nvCxnSpPr>
            <p:cNvPr id="51238" name="Straight Arrow Connector 44">
              <a:extLst>
                <a:ext uri="{FF2B5EF4-FFF2-40B4-BE49-F238E27FC236}">
                  <a16:creationId xmlns:a16="http://schemas.microsoft.com/office/drawing/2014/main" id="{6A463BAB-9F2B-4979-5F26-9722B979EB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7670" y="1477866"/>
              <a:ext cx="2474330" cy="578038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39" name="TextBox 45">
              <a:extLst>
                <a:ext uri="{FF2B5EF4-FFF2-40B4-BE49-F238E27FC236}">
                  <a16:creationId xmlns:a16="http://schemas.microsoft.com/office/drawing/2014/main" id="{2D5BE329-ECE1-EE31-ED4C-04CC343616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4153" y="1481977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5B8BD0F-079E-A242-D2ED-A6E3CCF3E1F7}"/>
              </a:ext>
            </a:extLst>
          </p:cNvPr>
          <p:cNvGrpSpPr>
            <a:grpSpLocks/>
          </p:cNvGrpSpPr>
          <p:nvPr/>
        </p:nvGrpSpPr>
        <p:grpSpPr bwMode="auto">
          <a:xfrm>
            <a:off x="2562225" y="3663950"/>
            <a:ext cx="1519238" cy="766763"/>
            <a:chOff x="2404876" y="1189506"/>
            <a:chExt cx="1520240" cy="766564"/>
          </a:xfrm>
        </p:grpSpPr>
        <p:cxnSp>
          <p:nvCxnSpPr>
            <p:cNvPr id="51236" name="Straight Arrow Connector 54">
              <a:extLst>
                <a:ext uri="{FF2B5EF4-FFF2-40B4-BE49-F238E27FC236}">
                  <a16:creationId xmlns:a16="http://schemas.microsoft.com/office/drawing/2014/main" id="{21E604BF-13AB-EF85-EAE4-5622BBDBCC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04876" y="1189506"/>
              <a:ext cx="991597" cy="766564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37" name="TextBox 55">
              <a:extLst>
                <a:ext uri="{FF2B5EF4-FFF2-40B4-BE49-F238E27FC236}">
                  <a16:creationId xmlns:a16="http://schemas.microsoft.com/office/drawing/2014/main" id="{CFC2807A-9333-49CF-6D5F-16E5B04C05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8317" y="1373672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FE7665B-93BE-6677-64E8-75EF688338AB}"/>
              </a:ext>
            </a:extLst>
          </p:cNvPr>
          <p:cNvGrpSpPr>
            <a:grpSpLocks/>
          </p:cNvGrpSpPr>
          <p:nvPr/>
        </p:nvGrpSpPr>
        <p:grpSpPr bwMode="auto">
          <a:xfrm>
            <a:off x="3236913" y="5272088"/>
            <a:ext cx="3087687" cy="312737"/>
            <a:chOff x="3211511" y="2514601"/>
            <a:chExt cx="3088390" cy="313580"/>
          </a:xfrm>
        </p:grpSpPr>
        <p:sp>
          <p:nvSpPr>
            <p:cNvPr id="58" name="Minus 57">
              <a:extLst>
                <a:ext uri="{FF2B5EF4-FFF2-40B4-BE49-F238E27FC236}">
                  <a16:creationId xmlns:a16="http://schemas.microsoft.com/office/drawing/2014/main" id="{A07C6CFE-9B52-9BE7-53F4-BA250DD88AA4}"/>
                </a:ext>
              </a:extLst>
            </p:cNvPr>
            <p:cNvSpPr/>
            <p:nvPr/>
          </p:nvSpPr>
          <p:spPr bwMode="auto">
            <a:xfrm>
              <a:off x="3211511" y="2514601"/>
              <a:ext cx="312808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59" name="Equal 58">
              <a:extLst>
                <a:ext uri="{FF2B5EF4-FFF2-40B4-BE49-F238E27FC236}">
                  <a16:creationId xmlns:a16="http://schemas.microsoft.com/office/drawing/2014/main" id="{C01D8CCF-533B-C894-BFC7-C58BA94C1FE8}"/>
                </a:ext>
              </a:extLst>
            </p:cNvPr>
            <p:cNvSpPr/>
            <p:nvPr/>
          </p:nvSpPr>
          <p:spPr bwMode="auto">
            <a:xfrm>
              <a:off x="5999796" y="2514601"/>
              <a:ext cx="300105" cy="299254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6D76E25-CA0D-89A0-64DF-742BC734C153}"/>
              </a:ext>
            </a:extLst>
          </p:cNvPr>
          <p:cNvGrpSpPr>
            <a:grpSpLocks/>
          </p:cNvGrpSpPr>
          <p:nvPr/>
        </p:nvGrpSpPr>
        <p:grpSpPr bwMode="auto">
          <a:xfrm>
            <a:off x="3236913" y="3433763"/>
            <a:ext cx="3087687" cy="314325"/>
            <a:chOff x="3211511" y="2514601"/>
            <a:chExt cx="3088390" cy="313580"/>
          </a:xfrm>
        </p:grpSpPr>
        <p:sp>
          <p:nvSpPr>
            <p:cNvPr id="71" name="Minus 70">
              <a:extLst>
                <a:ext uri="{FF2B5EF4-FFF2-40B4-BE49-F238E27FC236}">
                  <a16:creationId xmlns:a16="http://schemas.microsoft.com/office/drawing/2014/main" id="{8D71686D-5EFD-1507-8B02-AA9C2BCBDD99}"/>
                </a:ext>
              </a:extLst>
            </p:cNvPr>
            <p:cNvSpPr/>
            <p:nvPr/>
          </p:nvSpPr>
          <p:spPr bwMode="auto">
            <a:xfrm>
              <a:off x="3211511" y="2514601"/>
              <a:ext cx="312808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2" name="Equal 71">
              <a:extLst>
                <a:ext uri="{FF2B5EF4-FFF2-40B4-BE49-F238E27FC236}">
                  <a16:creationId xmlns:a16="http://schemas.microsoft.com/office/drawing/2014/main" id="{1A9963B6-E8F0-419F-BA8F-92F8F1CEBDDA}"/>
                </a:ext>
              </a:extLst>
            </p:cNvPr>
            <p:cNvSpPr/>
            <p:nvPr/>
          </p:nvSpPr>
          <p:spPr bwMode="auto">
            <a:xfrm>
              <a:off x="5999796" y="2514601"/>
              <a:ext cx="300105" cy="299326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6CC0F22-196C-C34D-FD81-763696E5360D}"/>
              </a:ext>
            </a:extLst>
          </p:cNvPr>
          <p:cNvGrpSpPr>
            <a:grpSpLocks/>
          </p:cNvGrpSpPr>
          <p:nvPr/>
        </p:nvGrpSpPr>
        <p:grpSpPr bwMode="auto">
          <a:xfrm>
            <a:off x="3236913" y="2471738"/>
            <a:ext cx="3087687" cy="314325"/>
            <a:chOff x="3211511" y="2514601"/>
            <a:chExt cx="3088390" cy="313580"/>
          </a:xfrm>
        </p:grpSpPr>
        <p:sp>
          <p:nvSpPr>
            <p:cNvPr id="74" name="Minus 73">
              <a:extLst>
                <a:ext uri="{FF2B5EF4-FFF2-40B4-BE49-F238E27FC236}">
                  <a16:creationId xmlns:a16="http://schemas.microsoft.com/office/drawing/2014/main" id="{F1458A92-F4DB-D0DA-BCB9-D8A7B8A6CD3E}"/>
                </a:ext>
              </a:extLst>
            </p:cNvPr>
            <p:cNvSpPr/>
            <p:nvPr/>
          </p:nvSpPr>
          <p:spPr bwMode="auto">
            <a:xfrm>
              <a:off x="3211511" y="2514601"/>
              <a:ext cx="312808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5" name="Equal 74">
              <a:extLst>
                <a:ext uri="{FF2B5EF4-FFF2-40B4-BE49-F238E27FC236}">
                  <a16:creationId xmlns:a16="http://schemas.microsoft.com/office/drawing/2014/main" id="{D9CED50A-C99C-071A-71C0-8AA50DCF3169}"/>
                </a:ext>
              </a:extLst>
            </p:cNvPr>
            <p:cNvSpPr/>
            <p:nvPr/>
          </p:nvSpPr>
          <p:spPr bwMode="auto">
            <a:xfrm>
              <a:off x="5999796" y="2514601"/>
              <a:ext cx="300105" cy="299326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BD40872-4F26-B063-7D5D-E3FC51242F71}"/>
              </a:ext>
            </a:extLst>
          </p:cNvPr>
          <p:cNvGrpSpPr>
            <a:grpSpLocks/>
          </p:cNvGrpSpPr>
          <p:nvPr/>
        </p:nvGrpSpPr>
        <p:grpSpPr bwMode="auto">
          <a:xfrm>
            <a:off x="3235325" y="1925638"/>
            <a:ext cx="3087688" cy="312737"/>
            <a:chOff x="3211511" y="2514601"/>
            <a:chExt cx="3088390" cy="313580"/>
          </a:xfrm>
        </p:grpSpPr>
        <p:sp>
          <p:nvSpPr>
            <p:cNvPr id="77" name="Minus 76">
              <a:extLst>
                <a:ext uri="{FF2B5EF4-FFF2-40B4-BE49-F238E27FC236}">
                  <a16:creationId xmlns:a16="http://schemas.microsoft.com/office/drawing/2014/main" id="{3E71EF15-8660-D4AE-ED85-DEB1A611DB0E}"/>
                </a:ext>
              </a:extLst>
            </p:cNvPr>
            <p:cNvSpPr/>
            <p:nvPr/>
          </p:nvSpPr>
          <p:spPr bwMode="auto">
            <a:xfrm>
              <a:off x="3211511" y="2514601"/>
              <a:ext cx="312809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8" name="Equal 77">
              <a:extLst>
                <a:ext uri="{FF2B5EF4-FFF2-40B4-BE49-F238E27FC236}">
                  <a16:creationId xmlns:a16="http://schemas.microsoft.com/office/drawing/2014/main" id="{E7995747-EF89-A73A-3BF4-DD151AA80480}"/>
                </a:ext>
              </a:extLst>
            </p:cNvPr>
            <p:cNvSpPr/>
            <p:nvPr/>
          </p:nvSpPr>
          <p:spPr bwMode="auto">
            <a:xfrm>
              <a:off x="5999795" y="2514601"/>
              <a:ext cx="300106" cy="299254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pic>
        <p:nvPicPr>
          <p:cNvPr id="61440" name="Picture 61439" descr="A picture containing nature&#10;&#10;Description automatically generated">
            <a:extLst>
              <a:ext uri="{FF2B5EF4-FFF2-40B4-BE49-F238E27FC236}">
                <a16:creationId xmlns:a16="http://schemas.microsoft.com/office/drawing/2014/main" id="{1ADBD093-257D-73F7-9EF9-D3D046100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850" y="4357688"/>
            <a:ext cx="2322513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61445" descr="A picture containing nature, stone&#10;&#10;Description automatically generated">
            <a:extLst>
              <a:ext uri="{FF2B5EF4-FFF2-40B4-BE49-F238E27FC236}">
                <a16:creationId xmlns:a16="http://schemas.microsoft.com/office/drawing/2014/main" id="{F42E25E6-619C-3982-D9F1-EE9A1CF6F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75" y="3082925"/>
            <a:ext cx="116046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8" name="Picture 61447" descr="A drawing of a cat&#10;&#10;Description automatically generated with medium confidence">
            <a:extLst>
              <a:ext uri="{FF2B5EF4-FFF2-40B4-BE49-F238E27FC236}">
                <a16:creationId xmlns:a16="http://schemas.microsoft.com/office/drawing/2014/main" id="{D749BB5B-3B0F-63D6-EA0A-71CDFFAA5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2378075"/>
            <a:ext cx="585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0" name="Picture 61449" descr="A close-up of a drawing&#10;&#10;Description automatically generated with medium confidence">
            <a:extLst>
              <a:ext uri="{FF2B5EF4-FFF2-40B4-BE49-F238E27FC236}">
                <a16:creationId xmlns:a16="http://schemas.microsoft.com/office/drawing/2014/main" id="{9038425F-A4AD-995B-B8C1-A53C059E1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3" y="1984375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Rectangle 5">
            <a:extLst>
              <a:ext uri="{FF2B5EF4-FFF2-40B4-BE49-F238E27FC236}">
                <a16:creationId xmlns:a16="http://schemas.microsoft.com/office/drawing/2014/main" id="{090B71AA-9960-08FA-316C-247F1EE83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7288" y="914400"/>
            <a:ext cx="26701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38"/>
              </a:spcBef>
            </a:pPr>
            <a:r>
              <a:rPr lang="en-US" altLang="en-US" sz="2000"/>
              <a:t>Laplacian Pyramid</a:t>
            </a:r>
          </a:p>
          <a:p>
            <a:pPr algn="ctr">
              <a:spcBef>
                <a:spcPts val="38"/>
              </a:spcBef>
            </a:pPr>
            <a:r>
              <a:rPr lang="en-US" altLang="en-US" sz="2000"/>
              <a:t>(sub-band images)</a:t>
            </a:r>
          </a:p>
        </p:txBody>
      </p:sp>
      <p:pic>
        <p:nvPicPr>
          <p:cNvPr id="61464" name="Picture 61463" descr="A close-up of a person's arm&#10;&#10;Description automatically generated with low confidence">
            <a:extLst>
              <a:ext uri="{FF2B5EF4-FFF2-40B4-BE49-F238E27FC236}">
                <a16:creationId xmlns:a16="http://schemas.microsoft.com/office/drawing/2014/main" id="{6A0EF323-5A05-B578-1D72-458742934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288" y="1643063"/>
            <a:ext cx="14605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5B760A72-CB2D-9FC9-AD1B-85B29C099CE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912269" y="1278731"/>
            <a:ext cx="1066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600"/>
              <a:t>…</a:t>
            </a:r>
          </a:p>
        </p:txBody>
      </p:sp>
      <p:pic>
        <p:nvPicPr>
          <p:cNvPr id="51219" name="Picture 61475">
            <a:extLst>
              <a:ext uri="{FF2B5EF4-FFF2-40B4-BE49-F238E27FC236}">
                <a16:creationId xmlns:a16="http://schemas.microsoft.com/office/drawing/2014/main" id="{03958255-552B-6557-C5AE-B39926503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722438"/>
            <a:ext cx="14605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0" name="Picture 61477" descr="A cat looking at the camera&#10;&#10;Description automatically generated with medium confidence">
            <a:extLst>
              <a:ext uri="{FF2B5EF4-FFF2-40B4-BE49-F238E27FC236}">
                <a16:creationId xmlns:a16="http://schemas.microsoft.com/office/drawing/2014/main" id="{4E3AF316-7567-184B-9431-E368CA3E9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8" y="4357688"/>
            <a:ext cx="23209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1" name="Picture 61479" descr="A cat lying down&#10;&#10;Description automatically generated with low confidence">
            <a:extLst>
              <a:ext uri="{FF2B5EF4-FFF2-40B4-BE49-F238E27FC236}">
                <a16:creationId xmlns:a16="http://schemas.microsoft.com/office/drawing/2014/main" id="{536BC6F6-5C10-53E3-E88D-C7D2A9034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475" y="3081338"/>
            <a:ext cx="11620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2" name="Picture 61481" descr="A cat lying on a person's lap&#10;&#10;Description automatically generated with low confidence">
            <a:extLst>
              <a:ext uri="{FF2B5EF4-FFF2-40B4-BE49-F238E27FC236}">
                <a16:creationId xmlns:a16="http://schemas.microsoft.com/office/drawing/2014/main" id="{62852110-A8F7-6751-19E2-C5F223D06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988" y="2386013"/>
            <a:ext cx="5810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3" name="Picture 61483" descr="A picture containing cat, mammal, domestic cat, indoor&#10;&#10;Description automatically generated">
            <a:extLst>
              <a:ext uri="{FF2B5EF4-FFF2-40B4-BE49-F238E27FC236}">
                <a16:creationId xmlns:a16="http://schemas.microsoft.com/office/drawing/2014/main" id="{4B12A408-5C0B-B853-E994-8294728E6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975" y="1984375"/>
            <a:ext cx="29051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24" descr="A cat lying down&#10;&#10;Description automatically generated with low confidence">
            <a:extLst>
              <a:ext uri="{FF2B5EF4-FFF2-40B4-BE49-F238E27FC236}">
                <a16:creationId xmlns:a16="http://schemas.microsoft.com/office/drawing/2014/main" id="{AEB2A2AA-E1BA-C4B6-03A0-5E7768B1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357688"/>
            <a:ext cx="2322513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25" descr="A cat lying on a person's lap&#10;&#10;Description automatically generated with low confidence">
            <a:extLst>
              <a:ext uri="{FF2B5EF4-FFF2-40B4-BE49-F238E27FC236}">
                <a16:creationId xmlns:a16="http://schemas.microsoft.com/office/drawing/2014/main" id="{92DF8BEB-B48F-C6DC-0353-42A46F6D9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575" y="3089275"/>
            <a:ext cx="116205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126" descr="A picture containing cat, mammal, domestic cat, indoor&#10;&#10;Description automatically generated">
            <a:extLst>
              <a:ext uri="{FF2B5EF4-FFF2-40B4-BE49-F238E27FC236}">
                <a16:creationId xmlns:a16="http://schemas.microsoft.com/office/drawing/2014/main" id="{E0496DFA-BEB1-AB82-BF3A-0CADF9170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2378075"/>
            <a:ext cx="585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47F1E805-06D4-CA69-C41E-FD57C3B63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75" y="19812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304C2AE6-5D4D-DD7A-0701-37D4DC234A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 a stack</a:t>
            </a:r>
          </a:p>
        </p:txBody>
      </p:sp>
      <p:sp>
        <p:nvSpPr>
          <p:cNvPr id="53251" name="Rectangle 5">
            <a:extLst>
              <a:ext uri="{FF2B5EF4-FFF2-40B4-BE49-F238E27FC236}">
                <a16:creationId xmlns:a16="http://schemas.microsoft.com/office/drawing/2014/main" id="{E3936DBA-4DE1-B578-5F4A-CBFF516CE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906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Gaussian Pyramid (low-pass images)</a:t>
            </a:r>
          </a:p>
        </p:txBody>
      </p:sp>
      <p:pic>
        <p:nvPicPr>
          <p:cNvPr id="53252" name="Picture 12" descr="A cat lying down&#10;&#10;Description automatically generated with low confidence">
            <a:extLst>
              <a:ext uri="{FF2B5EF4-FFF2-40B4-BE49-F238E27FC236}">
                <a16:creationId xmlns:a16="http://schemas.microsoft.com/office/drawing/2014/main" id="{20B77072-9CC2-F7AD-F4F5-E1D0E9E4B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1600200"/>
            <a:ext cx="1973263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13" descr="A cat lying on a person's lap&#10;&#10;Description automatically generated with low confidence">
            <a:extLst>
              <a:ext uri="{FF2B5EF4-FFF2-40B4-BE49-F238E27FC236}">
                <a16:creationId xmlns:a16="http://schemas.microsoft.com/office/drawing/2014/main" id="{43E6F1A3-5DA2-CA08-2620-FC99ED22A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38" y="1600200"/>
            <a:ext cx="1971675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14" descr="A picture containing cat, mammal, domestic cat, indoor&#10;&#10;Description automatically generated">
            <a:extLst>
              <a:ext uri="{FF2B5EF4-FFF2-40B4-BE49-F238E27FC236}">
                <a16:creationId xmlns:a16="http://schemas.microsoft.com/office/drawing/2014/main" id="{B454D04D-6CE2-A3B5-DFC7-68D782BD3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038" y="1600200"/>
            <a:ext cx="1971675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Picture 15">
            <a:extLst>
              <a:ext uri="{FF2B5EF4-FFF2-40B4-BE49-F238E27FC236}">
                <a16:creationId xmlns:a16="http://schemas.microsoft.com/office/drawing/2014/main" id="{FD73A310-A19B-16F2-49D6-5221278F8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438" y="1600200"/>
            <a:ext cx="1973262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3256" name="Group 16">
            <a:extLst>
              <a:ext uri="{FF2B5EF4-FFF2-40B4-BE49-F238E27FC236}">
                <a16:creationId xmlns:a16="http://schemas.microsoft.com/office/drawing/2014/main" id="{517FAA61-8228-F622-B808-1D7282E8B6D3}"/>
              </a:ext>
            </a:extLst>
          </p:cNvPr>
          <p:cNvGrpSpPr>
            <a:grpSpLocks/>
          </p:cNvGrpSpPr>
          <p:nvPr/>
        </p:nvGrpSpPr>
        <p:grpSpPr bwMode="auto">
          <a:xfrm>
            <a:off x="493713" y="4114800"/>
            <a:ext cx="8156575" cy="1974850"/>
            <a:chOff x="494143" y="4197838"/>
            <a:chExt cx="8155713" cy="1974362"/>
          </a:xfrm>
        </p:grpSpPr>
        <p:pic>
          <p:nvPicPr>
            <p:cNvPr id="53278" name="Picture 17" descr="A picture containing nature, stone&#10;&#10;Description automatically generated">
              <a:extLst>
                <a:ext uri="{FF2B5EF4-FFF2-40B4-BE49-F238E27FC236}">
                  <a16:creationId xmlns:a16="http://schemas.microsoft.com/office/drawing/2014/main" id="{135F4162-F4E2-8EC1-FB8E-312DA390E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143" y="4197838"/>
              <a:ext cx="1972647" cy="1972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79" name="Picture 19" descr="A drawing of a cat&#10;&#10;Description automatically generated with medium confidence">
              <a:extLst>
                <a:ext uri="{FF2B5EF4-FFF2-40B4-BE49-F238E27FC236}">
                  <a16:creationId xmlns:a16="http://schemas.microsoft.com/office/drawing/2014/main" id="{3E92BB65-C5D9-B838-7D29-282BBEE3C5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953" y="4197838"/>
              <a:ext cx="1972647" cy="1972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80" name="Picture 21" descr="A close-up of a drawing&#10;&#10;Description automatically generated with medium confidence">
              <a:extLst>
                <a:ext uri="{FF2B5EF4-FFF2-40B4-BE49-F238E27FC236}">
                  <a16:creationId xmlns:a16="http://schemas.microsoft.com/office/drawing/2014/main" id="{1E532577-5746-9C67-AC88-2126C2F187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7763" y="4197838"/>
              <a:ext cx="1972647" cy="1972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81" name="Picture 23" descr="A close-up of a person's arm&#10;&#10;Description automatically generated with low confidence">
              <a:extLst>
                <a:ext uri="{FF2B5EF4-FFF2-40B4-BE49-F238E27FC236}">
                  <a16:creationId xmlns:a16="http://schemas.microsoft.com/office/drawing/2014/main" id="{A5451DE5-D8A4-77BE-AA1C-FB93D103D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5494" y="4197838"/>
              <a:ext cx="1974362" cy="1974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3">
            <a:extLst>
              <a:ext uri="{FF2B5EF4-FFF2-40B4-BE49-F238E27FC236}">
                <a16:creationId xmlns:a16="http://schemas.microsoft.com/office/drawing/2014/main" id="{F8EEA371-1077-6FCF-B718-D0A18C847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19800"/>
            <a:ext cx="80010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spcBef>
                <a:spcPts val="100"/>
              </a:spcBef>
              <a:defRPr/>
            </a:pPr>
            <a:r>
              <a:rPr lang="en-US" altLang="en-US" kern="0" dirty="0"/>
              <a:t>Laplacian Pyramid (sub-band images)</a:t>
            </a:r>
          </a:p>
          <a:p>
            <a:pPr algn="ctr">
              <a:spcBef>
                <a:spcPts val="100"/>
              </a:spcBef>
              <a:defRPr/>
            </a:pPr>
            <a:r>
              <a:rPr lang="en-US" altLang="en-US" sz="2000" kern="0" dirty="0"/>
              <a:t>Created from Gaussian pyramid by subtraction</a:t>
            </a:r>
          </a:p>
        </p:txBody>
      </p:sp>
      <p:grpSp>
        <p:nvGrpSpPr>
          <p:cNvPr id="53258" name="Group 6">
            <a:extLst>
              <a:ext uri="{FF2B5EF4-FFF2-40B4-BE49-F238E27FC236}">
                <a16:creationId xmlns:a16="http://schemas.microsoft.com/office/drawing/2014/main" id="{18751EBC-45D3-1335-55E4-E90A062FF5CD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3573463"/>
            <a:ext cx="2214562" cy="541337"/>
            <a:chOff x="1331835" y="3572846"/>
            <a:chExt cx="2214522" cy="541954"/>
          </a:xfrm>
        </p:grpSpPr>
        <p:cxnSp>
          <p:nvCxnSpPr>
            <p:cNvPr id="53274" name="Straight Arrow Connector 22">
              <a:extLst>
                <a:ext uri="{FF2B5EF4-FFF2-40B4-BE49-F238E27FC236}">
                  <a16:creationId xmlns:a16="http://schemas.microsoft.com/office/drawing/2014/main" id="{87D3482A-D7AA-599C-1629-9803B4752718}"/>
                </a:ext>
              </a:extLst>
            </p:cNvPr>
            <p:cNvCxnSpPr>
              <a:cxnSpLocks/>
              <a:stCxn id="53252" idx="2"/>
              <a:endCxn id="53278" idx="0"/>
            </p:cNvCxnSpPr>
            <p:nvPr/>
          </p:nvCxnSpPr>
          <p:spPr bwMode="auto">
            <a:xfrm flipH="1">
              <a:off x="1480467" y="3572846"/>
              <a:ext cx="8159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Minus 20">
              <a:extLst>
                <a:ext uri="{FF2B5EF4-FFF2-40B4-BE49-F238E27FC236}">
                  <a16:creationId xmlns:a16="http://schemas.microsoft.com/office/drawing/2014/main" id="{FD3366B8-8976-3C30-2A7C-E917CB32DD8B}"/>
                </a:ext>
              </a:extLst>
            </p:cNvPr>
            <p:cNvSpPr/>
            <p:nvPr/>
          </p:nvSpPr>
          <p:spPr bwMode="auto">
            <a:xfrm>
              <a:off x="1331835" y="3687276"/>
              <a:ext cx="314319" cy="313093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cxnSp>
          <p:nvCxnSpPr>
            <p:cNvPr id="53276" name="Straight Arrow Connector 2">
              <a:extLst>
                <a:ext uri="{FF2B5EF4-FFF2-40B4-BE49-F238E27FC236}">
                  <a16:creationId xmlns:a16="http://schemas.microsoft.com/office/drawing/2014/main" id="{B32687D0-BFA4-4876-0EEA-3AEB16B6EE07}"/>
                </a:ext>
              </a:extLst>
            </p:cNvPr>
            <p:cNvCxnSpPr>
              <a:cxnSpLocks noChangeShapeType="1"/>
              <a:stCxn id="53253" idx="2"/>
              <a:endCxn id="53278" idx="0"/>
            </p:cNvCxnSpPr>
            <p:nvPr/>
          </p:nvCxnSpPr>
          <p:spPr bwMode="auto">
            <a:xfrm flipH="1">
              <a:off x="1480467" y="3572846"/>
              <a:ext cx="2065890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277" name="TextBox 25">
              <a:extLst>
                <a:ext uri="{FF2B5EF4-FFF2-40B4-BE49-F238E27FC236}">
                  <a16:creationId xmlns:a16="http://schemas.microsoft.com/office/drawing/2014/main" id="{7A8CCD27-7763-42F3-DF54-E414730D35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3581400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53259" name="Group 27">
            <a:extLst>
              <a:ext uri="{FF2B5EF4-FFF2-40B4-BE49-F238E27FC236}">
                <a16:creationId xmlns:a16="http://schemas.microsoft.com/office/drawing/2014/main" id="{D2173520-E191-9D74-7E9E-3A92D498650D}"/>
              </a:ext>
            </a:extLst>
          </p:cNvPr>
          <p:cNvGrpSpPr>
            <a:grpSpLocks/>
          </p:cNvGrpSpPr>
          <p:nvPr/>
        </p:nvGrpSpPr>
        <p:grpSpPr bwMode="auto">
          <a:xfrm>
            <a:off x="3389313" y="3573463"/>
            <a:ext cx="2214562" cy="541337"/>
            <a:chOff x="1331835" y="3572846"/>
            <a:chExt cx="2214522" cy="541954"/>
          </a:xfrm>
        </p:grpSpPr>
        <p:cxnSp>
          <p:nvCxnSpPr>
            <p:cNvPr id="53270" name="Straight Arrow Connector 28">
              <a:extLst>
                <a:ext uri="{FF2B5EF4-FFF2-40B4-BE49-F238E27FC236}">
                  <a16:creationId xmlns:a16="http://schemas.microsoft.com/office/drawing/2014/main" id="{E7A50F91-D058-5334-3C15-D9C8F7E8B3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80467" y="3572846"/>
              <a:ext cx="8159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Minus 29">
              <a:extLst>
                <a:ext uri="{FF2B5EF4-FFF2-40B4-BE49-F238E27FC236}">
                  <a16:creationId xmlns:a16="http://schemas.microsoft.com/office/drawing/2014/main" id="{A592B87D-13BA-F249-1BB7-FC17BF0D21E9}"/>
                </a:ext>
              </a:extLst>
            </p:cNvPr>
            <p:cNvSpPr/>
            <p:nvPr/>
          </p:nvSpPr>
          <p:spPr bwMode="auto">
            <a:xfrm>
              <a:off x="1331835" y="3687276"/>
              <a:ext cx="314319" cy="313093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cxnSp>
          <p:nvCxnSpPr>
            <p:cNvPr id="53272" name="Straight Arrow Connector 30">
              <a:extLst>
                <a:ext uri="{FF2B5EF4-FFF2-40B4-BE49-F238E27FC236}">
                  <a16:creationId xmlns:a16="http://schemas.microsoft.com/office/drawing/2014/main" id="{B15E60A2-1FC2-048D-441D-23772FFF96C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480467" y="3572846"/>
              <a:ext cx="2065890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273" name="TextBox 31">
              <a:extLst>
                <a:ext uri="{FF2B5EF4-FFF2-40B4-BE49-F238E27FC236}">
                  <a16:creationId xmlns:a16="http://schemas.microsoft.com/office/drawing/2014/main" id="{94A38426-EC70-98EA-53B2-F36E159555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3581400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53260" name="Group 32">
            <a:extLst>
              <a:ext uri="{FF2B5EF4-FFF2-40B4-BE49-F238E27FC236}">
                <a16:creationId xmlns:a16="http://schemas.microsoft.com/office/drawing/2014/main" id="{1ADC8644-892F-8C9B-F816-52F475BBC8F3}"/>
              </a:ext>
            </a:extLst>
          </p:cNvPr>
          <p:cNvGrpSpPr>
            <a:grpSpLocks/>
          </p:cNvGrpSpPr>
          <p:nvPr/>
        </p:nvGrpSpPr>
        <p:grpSpPr bwMode="auto">
          <a:xfrm>
            <a:off x="5453063" y="3568700"/>
            <a:ext cx="2214562" cy="541338"/>
            <a:chOff x="1331835" y="3572846"/>
            <a:chExt cx="2214522" cy="541954"/>
          </a:xfrm>
        </p:grpSpPr>
        <p:cxnSp>
          <p:nvCxnSpPr>
            <p:cNvPr id="53266" name="Straight Arrow Connector 33">
              <a:extLst>
                <a:ext uri="{FF2B5EF4-FFF2-40B4-BE49-F238E27FC236}">
                  <a16:creationId xmlns:a16="http://schemas.microsoft.com/office/drawing/2014/main" id="{021E0187-11B9-0544-26CB-F83996AAD05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80467" y="3572846"/>
              <a:ext cx="8159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Minus 34">
              <a:extLst>
                <a:ext uri="{FF2B5EF4-FFF2-40B4-BE49-F238E27FC236}">
                  <a16:creationId xmlns:a16="http://schemas.microsoft.com/office/drawing/2014/main" id="{8C66361C-4DE7-A1A6-99AA-E02691C91ABF}"/>
                </a:ext>
              </a:extLst>
            </p:cNvPr>
            <p:cNvSpPr/>
            <p:nvPr/>
          </p:nvSpPr>
          <p:spPr bwMode="auto">
            <a:xfrm>
              <a:off x="1331835" y="3687276"/>
              <a:ext cx="314319" cy="313094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cxnSp>
          <p:nvCxnSpPr>
            <p:cNvPr id="53268" name="Straight Arrow Connector 35">
              <a:extLst>
                <a:ext uri="{FF2B5EF4-FFF2-40B4-BE49-F238E27FC236}">
                  <a16:creationId xmlns:a16="http://schemas.microsoft.com/office/drawing/2014/main" id="{0B8B85FF-3ED8-E311-5CF3-23ABD35AA53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480467" y="3572846"/>
              <a:ext cx="2065890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269" name="TextBox 36">
              <a:extLst>
                <a:ext uri="{FF2B5EF4-FFF2-40B4-BE49-F238E27FC236}">
                  <a16:creationId xmlns:a16="http://schemas.microsoft.com/office/drawing/2014/main" id="{975C0848-E229-31B1-1F0F-253C525027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3581400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53261" name="Group 37">
            <a:extLst>
              <a:ext uri="{FF2B5EF4-FFF2-40B4-BE49-F238E27FC236}">
                <a16:creationId xmlns:a16="http://schemas.microsoft.com/office/drawing/2014/main" id="{5C2C561F-7E58-D059-F856-B50E582ECFA4}"/>
              </a:ext>
            </a:extLst>
          </p:cNvPr>
          <p:cNvGrpSpPr>
            <a:grpSpLocks/>
          </p:cNvGrpSpPr>
          <p:nvPr/>
        </p:nvGrpSpPr>
        <p:grpSpPr bwMode="auto">
          <a:xfrm>
            <a:off x="7515225" y="3573463"/>
            <a:ext cx="2214563" cy="541337"/>
            <a:chOff x="1331835" y="3572846"/>
            <a:chExt cx="2214522" cy="541954"/>
          </a:xfrm>
        </p:grpSpPr>
        <p:cxnSp>
          <p:nvCxnSpPr>
            <p:cNvPr id="53262" name="Straight Arrow Connector 38">
              <a:extLst>
                <a:ext uri="{FF2B5EF4-FFF2-40B4-BE49-F238E27FC236}">
                  <a16:creationId xmlns:a16="http://schemas.microsoft.com/office/drawing/2014/main" id="{DE4283F2-9E20-5F02-46CD-3D67198596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80467" y="3572846"/>
              <a:ext cx="8159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Minus 39">
              <a:extLst>
                <a:ext uri="{FF2B5EF4-FFF2-40B4-BE49-F238E27FC236}">
                  <a16:creationId xmlns:a16="http://schemas.microsoft.com/office/drawing/2014/main" id="{D321A14D-D3A9-D586-625D-500567399445}"/>
                </a:ext>
              </a:extLst>
            </p:cNvPr>
            <p:cNvSpPr/>
            <p:nvPr/>
          </p:nvSpPr>
          <p:spPr bwMode="auto">
            <a:xfrm>
              <a:off x="1331835" y="3687276"/>
              <a:ext cx="314319" cy="313093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cxnSp>
          <p:nvCxnSpPr>
            <p:cNvPr id="53264" name="Straight Arrow Connector 40">
              <a:extLst>
                <a:ext uri="{FF2B5EF4-FFF2-40B4-BE49-F238E27FC236}">
                  <a16:creationId xmlns:a16="http://schemas.microsoft.com/office/drawing/2014/main" id="{BD452A92-2572-A18F-21D3-DAB1A2594A0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480467" y="3572846"/>
              <a:ext cx="2065890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265" name="TextBox 41">
              <a:extLst>
                <a:ext uri="{FF2B5EF4-FFF2-40B4-BE49-F238E27FC236}">
                  <a16:creationId xmlns:a16="http://schemas.microsoft.com/office/drawing/2014/main" id="{D0B00E16-6119-CD4B-8672-22A06B03DE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3581400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46">
            <a:extLst>
              <a:ext uri="{FF2B5EF4-FFF2-40B4-BE49-F238E27FC236}">
                <a16:creationId xmlns:a16="http://schemas.microsoft.com/office/drawing/2014/main" id="{BDB9B931-764C-E633-E276-C39D566ED5F3}"/>
              </a:ext>
            </a:extLst>
          </p:cNvPr>
          <p:cNvGrpSpPr>
            <a:grpSpLocks/>
          </p:cNvGrpSpPr>
          <p:nvPr/>
        </p:nvGrpSpPr>
        <p:grpSpPr bwMode="auto">
          <a:xfrm>
            <a:off x="2271713" y="2679700"/>
            <a:ext cx="2062162" cy="984250"/>
            <a:chOff x="2271434" y="1337797"/>
            <a:chExt cx="2062889" cy="984631"/>
          </a:xfrm>
        </p:grpSpPr>
        <p:cxnSp>
          <p:nvCxnSpPr>
            <p:cNvPr id="56367" name="Straight Arrow Connector 47">
              <a:extLst>
                <a:ext uri="{FF2B5EF4-FFF2-40B4-BE49-F238E27FC236}">
                  <a16:creationId xmlns:a16="http://schemas.microsoft.com/office/drawing/2014/main" id="{C008A17E-9B4F-98D0-F807-52E7475FF14F}"/>
                </a:ext>
              </a:extLst>
            </p:cNvPr>
            <p:cNvCxnSpPr>
              <a:cxnSpLocks/>
              <a:stCxn id="56327" idx="0"/>
              <a:endCxn id="56334" idx="2"/>
            </p:cNvCxnSpPr>
            <p:nvPr/>
          </p:nvCxnSpPr>
          <p:spPr bwMode="auto">
            <a:xfrm>
              <a:off x="2271434" y="1337797"/>
              <a:ext cx="2062889" cy="984631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68" name="TextBox 48">
              <a:extLst>
                <a:ext uri="{FF2B5EF4-FFF2-40B4-BE49-F238E27FC236}">
                  <a16:creationId xmlns:a16="http://schemas.microsoft.com/office/drawing/2014/main" id="{449AB012-9CCB-50BC-C85F-133647A8AB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2549" y="1402046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sp>
        <p:nvSpPr>
          <p:cNvPr id="56323" name="Rectangle 2">
            <a:extLst>
              <a:ext uri="{FF2B5EF4-FFF2-40B4-BE49-F238E27FC236}">
                <a16:creationId xmlns:a16="http://schemas.microsoft.com/office/drawing/2014/main" id="{12CADDB2-830E-C9E2-03B0-54BE5C23C9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Band-pass filtering in spatial domain</a:t>
            </a:r>
          </a:p>
        </p:txBody>
      </p:sp>
      <p:sp>
        <p:nvSpPr>
          <p:cNvPr id="56324" name="Rectangle 5">
            <a:extLst>
              <a:ext uri="{FF2B5EF4-FFF2-40B4-BE49-F238E27FC236}">
                <a16:creationId xmlns:a16="http://schemas.microsoft.com/office/drawing/2014/main" id="{504C2B63-6D5A-C680-1F81-9C0B2E40E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14400"/>
            <a:ext cx="26701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38"/>
              </a:spcBef>
            </a:pPr>
            <a:r>
              <a:rPr lang="en-US" altLang="en-US" sz="2000" dirty="0"/>
              <a:t>Gaussian Pyramid</a:t>
            </a:r>
          </a:p>
          <a:p>
            <a:pPr algn="ctr">
              <a:spcBef>
                <a:spcPts val="38"/>
              </a:spcBef>
            </a:pPr>
            <a:r>
              <a:rPr lang="en-US" altLang="en-US" sz="2000" dirty="0"/>
              <a:t>(low-pass images)</a:t>
            </a:r>
          </a:p>
        </p:txBody>
      </p:sp>
      <p:pic>
        <p:nvPicPr>
          <p:cNvPr id="56325" name="Picture 2" descr="A cat with blue eyes&#10;&#10;Description automatically generated with medium confidence">
            <a:extLst>
              <a:ext uri="{FF2B5EF4-FFF2-40B4-BE49-F238E27FC236}">
                <a16:creationId xmlns:a16="http://schemas.microsoft.com/office/drawing/2014/main" id="{ED507C6D-C4A0-57B4-9F4D-19FB4AEEA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8" y="4357688"/>
            <a:ext cx="23209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4" descr="A cat with blue eyes&#10;&#10;Description automatically generated with medium confidence">
            <a:extLst>
              <a:ext uri="{FF2B5EF4-FFF2-40B4-BE49-F238E27FC236}">
                <a16:creationId xmlns:a16="http://schemas.microsoft.com/office/drawing/2014/main" id="{60BC440C-E68D-B784-188D-6C7097CA2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3082925"/>
            <a:ext cx="11620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Picture 6" descr="A cat with blue eyes&#10;&#10;Description automatically generated with medium confidence">
            <a:extLst>
              <a:ext uri="{FF2B5EF4-FFF2-40B4-BE49-F238E27FC236}">
                <a16:creationId xmlns:a16="http://schemas.microsoft.com/office/drawing/2014/main" id="{54928DF5-48D4-711C-A5A1-A4E002542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2389188"/>
            <a:ext cx="5810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Picture 8" descr="A close up of a cat&#10;&#10;Description automatically generated with medium confidence">
            <a:extLst>
              <a:ext uri="{FF2B5EF4-FFF2-40B4-BE49-F238E27FC236}">
                <a16:creationId xmlns:a16="http://schemas.microsoft.com/office/drawing/2014/main" id="{BC1EF077-C3E0-B7B5-0AA7-BED109B2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1984375"/>
            <a:ext cx="2889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Picture 10">
            <a:extLst>
              <a:ext uri="{FF2B5EF4-FFF2-40B4-BE49-F238E27FC236}">
                <a16:creationId xmlns:a16="http://schemas.microsoft.com/office/drawing/2014/main" id="{32E8E4D0-BA42-4FC6-44EE-18F934EB3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725613"/>
            <a:ext cx="1460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330" name="Group 30">
            <a:extLst>
              <a:ext uri="{FF2B5EF4-FFF2-40B4-BE49-F238E27FC236}">
                <a16:creationId xmlns:a16="http://schemas.microsoft.com/office/drawing/2014/main" id="{7A96A0A8-9D47-C099-E9E8-A91D009E7CD8}"/>
              </a:ext>
            </a:extLst>
          </p:cNvPr>
          <p:cNvGrpSpPr>
            <a:grpSpLocks/>
          </p:cNvGrpSpPr>
          <p:nvPr/>
        </p:nvGrpSpPr>
        <p:grpSpPr bwMode="auto">
          <a:xfrm>
            <a:off x="2054225" y="1600200"/>
            <a:ext cx="2517775" cy="455613"/>
            <a:chOff x="2053759" y="1600200"/>
            <a:chExt cx="2518241" cy="455704"/>
          </a:xfrm>
        </p:grpSpPr>
        <p:cxnSp>
          <p:nvCxnSpPr>
            <p:cNvPr id="56365" name="Straight Arrow Connector 13">
              <a:extLst>
                <a:ext uri="{FF2B5EF4-FFF2-40B4-BE49-F238E27FC236}">
                  <a16:creationId xmlns:a16="http://schemas.microsoft.com/office/drawing/2014/main" id="{A637122B-FBB5-A559-11A3-0CF6AE3E6CD9}"/>
                </a:ext>
              </a:extLst>
            </p:cNvPr>
            <p:cNvCxnSpPr>
              <a:cxnSpLocks/>
              <a:stCxn id="56329" idx="0"/>
            </p:cNvCxnSpPr>
            <p:nvPr/>
          </p:nvCxnSpPr>
          <p:spPr bwMode="auto">
            <a:xfrm>
              <a:off x="2053759" y="1797701"/>
              <a:ext cx="2518241" cy="258203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66" name="TextBox 14">
              <a:extLst>
                <a:ext uri="{FF2B5EF4-FFF2-40B4-BE49-F238E27FC236}">
                  <a16:creationId xmlns:a16="http://schemas.microsoft.com/office/drawing/2014/main" id="{55DA0FA5-E241-8100-4C95-616694F619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0" y="1600200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pic>
        <p:nvPicPr>
          <p:cNvPr id="56331" name="Picture 23" descr="A close up of a cat&#10;&#10;Description automatically generated with medium confidence">
            <a:extLst>
              <a:ext uri="{FF2B5EF4-FFF2-40B4-BE49-F238E27FC236}">
                <a16:creationId xmlns:a16="http://schemas.microsoft.com/office/drawing/2014/main" id="{10174802-0AF7-A587-772D-3E2BC5AD1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13" y="2384425"/>
            <a:ext cx="585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2" name="Picture 33">
            <a:extLst>
              <a:ext uri="{FF2B5EF4-FFF2-40B4-BE49-F238E27FC236}">
                <a16:creationId xmlns:a16="http://schemas.microsoft.com/office/drawing/2014/main" id="{11FDA087-60BA-31C5-9673-10BD413D3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513" y="1976438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333" name="Group 43">
            <a:extLst>
              <a:ext uri="{FF2B5EF4-FFF2-40B4-BE49-F238E27FC236}">
                <a16:creationId xmlns:a16="http://schemas.microsoft.com/office/drawing/2014/main" id="{AD154C9D-F97D-AF05-4CAA-44192A73C06D}"/>
              </a:ext>
            </a:extLst>
          </p:cNvPr>
          <p:cNvGrpSpPr>
            <a:grpSpLocks/>
          </p:cNvGrpSpPr>
          <p:nvPr/>
        </p:nvGrpSpPr>
        <p:grpSpPr bwMode="auto">
          <a:xfrm>
            <a:off x="2125663" y="2128838"/>
            <a:ext cx="2474912" cy="579437"/>
            <a:chOff x="2097670" y="1477866"/>
            <a:chExt cx="2474330" cy="578038"/>
          </a:xfrm>
        </p:grpSpPr>
        <p:cxnSp>
          <p:nvCxnSpPr>
            <p:cNvPr id="56363" name="Straight Arrow Connector 44">
              <a:extLst>
                <a:ext uri="{FF2B5EF4-FFF2-40B4-BE49-F238E27FC236}">
                  <a16:creationId xmlns:a16="http://schemas.microsoft.com/office/drawing/2014/main" id="{F8F4D059-3F5F-93BD-2DB1-6ED6D1EEAF74}"/>
                </a:ext>
              </a:extLst>
            </p:cNvPr>
            <p:cNvCxnSpPr>
              <a:cxnSpLocks/>
              <a:stCxn id="56328" idx="0"/>
            </p:cNvCxnSpPr>
            <p:nvPr/>
          </p:nvCxnSpPr>
          <p:spPr bwMode="auto">
            <a:xfrm>
              <a:off x="2097670" y="1477866"/>
              <a:ext cx="2474330" cy="578038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64" name="TextBox 45">
              <a:extLst>
                <a:ext uri="{FF2B5EF4-FFF2-40B4-BE49-F238E27FC236}">
                  <a16:creationId xmlns:a16="http://schemas.microsoft.com/office/drawing/2014/main" id="{EFDA441C-0111-CA6B-D807-9C420365B6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4153" y="1481977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pic>
        <p:nvPicPr>
          <p:cNvPr id="56334" name="Picture 49" descr="A cat with blue eyes&#10;&#10;Description automatically generated with medium confidence">
            <a:extLst>
              <a:ext uri="{FF2B5EF4-FFF2-40B4-BE49-F238E27FC236}">
                <a16:creationId xmlns:a16="http://schemas.microsoft.com/office/drawing/2014/main" id="{BE0FBC18-886F-C83C-D08E-E8EBA0C48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3082925"/>
            <a:ext cx="11620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335" name="Group 53">
            <a:extLst>
              <a:ext uri="{FF2B5EF4-FFF2-40B4-BE49-F238E27FC236}">
                <a16:creationId xmlns:a16="http://schemas.microsoft.com/office/drawing/2014/main" id="{351AF75A-57F2-9DF6-B743-83076EFA2CD5}"/>
              </a:ext>
            </a:extLst>
          </p:cNvPr>
          <p:cNvGrpSpPr>
            <a:grpSpLocks/>
          </p:cNvGrpSpPr>
          <p:nvPr/>
        </p:nvGrpSpPr>
        <p:grpSpPr bwMode="auto">
          <a:xfrm>
            <a:off x="2562225" y="3663950"/>
            <a:ext cx="1560513" cy="766763"/>
            <a:chOff x="2404876" y="1189506"/>
            <a:chExt cx="1560943" cy="766564"/>
          </a:xfrm>
        </p:grpSpPr>
        <p:cxnSp>
          <p:nvCxnSpPr>
            <p:cNvPr id="56361" name="Straight Arrow Connector 54">
              <a:extLst>
                <a:ext uri="{FF2B5EF4-FFF2-40B4-BE49-F238E27FC236}">
                  <a16:creationId xmlns:a16="http://schemas.microsoft.com/office/drawing/2014/main" id="{60DB3D6F-44D8-B747-3652-827C23E9D3D8}"/>
                </a:ext>
              </a:extLst>
            </p:cNvPr>
            <p:cNvCxnSpPr>
              <a:cxnSpLocks/>
              <a:stCxn id="56326" idx="0"/>
            </p:cNvCxnSpPr>
            <p:nvPr/>
          </p:nvCxnSpPr>
          <p:spPr bwMode="auto">
            <a:xfrm>
              <a:off x="2404876" y="1189506"/>
              <a:ext cx="991597" cy="766564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62" name="TextBox 55">
              <a:extLst>
                <a:ext uri="{FF2B5EF4-FFF2-40B4-BE49-F238E27FC236}">
                  <a16:creationId xmlns:a16="http://schemas.microsoft.com/office/drawing/2014/main" id="{A1C93812-F03E-B5F9-F4C3-816DA2B081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9020" y="1359432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56336" name="Group 56">
            <a:extLst>
              <a:ext uri="{FF2B5EF4-FFF2-40B4-BE49-F238E27FC236}">
                <a16:creationId xmlns:a16="http://schemas.microsoft.com/office/drawing/2014/main" id="{1091E814-E014-6669-99BD-7E03B5F8720F}"/>
              </a:ext>
            </a:extLst>
          </p:cNvPr>
          <p:cNvGrpSpPr>
            <a:grpSpLocks/>
          </p:cNvGrpSpPr>
          <p:nvPr/>
        </p:nvGrpSpPr>
        <p:grpSpPr bwMode="auto">
          <a:xfrm>
            <a:off x="3236913" y="5272088"/>
            <a:ext cx="3087687" cy="312737"/>
            <a:chOff x="3211511" y="2514601"/>
            <a:chExt cx="3088390" cy="313580"/>
          </a:xfrm>
        </p:grpSpPr>
        <p:sp>
          <p:nvSpPr>
            <p:cNvPr id="58" name="Minus 57">
              <a:extLst>
                <a:ext uri="{FF2B5EF4-FFF2-40B4-BE49-F238E27FC236}">
                  <a16:creationId xmlns:a16="http://schemas.microsoft.com/office/drawing/2014/main" id="{7E065B18-E52D-CC53-FCCC-5006C3C3CEC5}"/>
                </a:ext>
              </a:extLst>
            </p:cNvPr>
            <p:cNvSpPr/>
            <p:nvPr/>
          </p:nvSpPr>
          <p:spPr bwMode="auto">
            <a:xfrm>
              <a:off x="3211511" y="2514601"/>
              <a:ext cx="312808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59" name="Equal 58">
              <a:extLst>
                <a:ext uri="{FF2B5EF4-FFF2-40B4-BE49-F238E27FC236}">
                  <a16:creationId xmlns:a16="http://schemas.microsoft.com/office/drawing/2014/main" id="{D26579E6-ED81-E1B6-0017-5C07033E48BE}"/>
                </a:ext>
              </a:extLst>
            </p:cNvPr>
            <p:cNvSpPr/>
            <p:nvPr/>
          </p:nvSpPr>
          <p:spPr bwMode="auto">
            <a:xfrm>
              <a:off x="5999796" y="2514601"/>
              <a:ext cx="300105" cy="299254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pic>
        <p:nvPicPr>
          <p:cNvPr id="56337" name="Picture 64" descr="A cat with blue eyes&#10;&#10;Description automatically generated with medium confidence">
            <a:extLst>
              <a:ext uri="{FF2B5EF4-FFF2-40B4-BE49-F238E27FC236}">
                <a16:creationId xmlns:a16="http://schemas.microsoft.com/office/drawing/2014/main" id="{7156418A-FF8F-34A2-029A-C2DB87B62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4357688"/>
            <a:ext cx="2322512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338" name="Group 69">
            <a:extLst>
              <a:ext uri="{FF2B5EF4-FFF2-40B4-BE49-F238E27FC236}">
                <a16:creationId xmlns:a16="http://schemas.microsoft.com/office/drawing/2014/main" id="{8B170685-0556-79CF-6BF3-FF84723E5086}"/>
              </a:ext>
            </a:extLst>
          </p:cNvPr>
          <p:cNvGrpSpPr>
            <a:grpSpLocks/>
          </p:cNvGrpSpPr>
          <p:nvPr/>
        </p:nvGrpSpPr>
        <p:grpSpPr bwMode="auto">
          <a:xfrm>
            <a:off x="3236913" y="3433763"/>
            <a:ext cx="3087687" cy="314325"/>
            <a:chOff x="3211511" y="2514601"/>
            <a:chExt cx="3088390" cy="313580"/>
          </a:xfrm>
        </p:grpSpPr>
        <p:sp>
          <p:nvSpPr>
            <p:cNvPr id="71" name="Minus 70">
              <a:extLst>
                <a:ext uri="{FF2B5EF4-FFF2-40B4-BE49-F238E27FC236}">
                  <a16:creationId xmlns:a16="http://schemas.microsoft.com/office/drawing/2014/main" id="{C126AB13-78EC-B1BC-708A-A2A9E0DA19FE}"/>
                </a:ext>
              </a:extLst>
            </p:cNvPr>
            <p:cNvSpPr/>
            <p:nvPr/>
          </p:nvSpPr>
          <p:spPr bwMode="auto">
            <a:xfrm>
              <a:off x="3211511" y="2514601"/>
              <a:ext cx="312808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2" name="Equal 71">
              <a:extLst>
                <a:ext uri="{FF2B5EF4-FFF2-40B4-BE49-F238E27FC236}">
                  <a16:creationId xmlns:a16="http://schemas.microsoft.com/office/drawing/2014/main" id="{C4578644-0776-1107-AEF1-FDF413541566}"/>
                </a:ext>
              </a:extLst>
            </p:cNvPr>
            <p:cNvSpPr/>
            <p:nvPr/>
          </p:nvSpPr>
          <p:spPr bwMode="auto">
            <a:xfrm>
              <a:off x="5999796" y="2514601"/>
              <a:ext cx="300105" cy="299326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56339" name="Group 72">
            <a:extLst>
              <a:ext uri="{FF2B5EF4-FFF2-40B4-BE49-F238E27FC236}">
                <a16:creationId xmlns:a16="http://schemas.microsoft.com/office/drawing/2014/main" id="{B801B37F-0CEA-DA52-E62D-72B72549354E}"/>
              </a:ext>
            </a:extLst>
          </p:cNvPr>
          <p:cNvGrpSpPr>
            <a:grpSpLocks/>
          </p:cNvGrpSpPr>
          <p:nvPr/>
        </p:nvGrpSpPr>
        <p:grpSpPr bwMode="auto">
          <a:xfrm>
            <a:off x="3236913" y="2471738"/>
            <a:ext cx="3087687" cy="314325"/>
            <a:chOff x="3211511" y="2514601"/>
            <a:chExt cx="3088390" cy="313580"/>
          </a:xfrm>
        </p:grpSpPr>
        <p:sp>
          <p:nvSpPr>
            <p:cNvPr id="74" name="Minus 73">
              <a:extLst>
                <a:ext uri="{FF2B5EF4-FFF2-40B4-BE49-F238E27FC236}">
                  <a16:creationId xmlns:a16="http://schemas.microsoft.com/office/drawing/2014/main" id="{261FD2D6-D11E-F54B-2268-A012572F5112}"/>
                </a:ext>
              </a:extLst>
            </p:cNvPr>
            <p:cNvSpPr/>
            <p:nvPr/>
          </p:nvSpPr>
          <p:spPr bwMode="auto">
            <a:xfrm>
              <a:off x="3211511" y="2514601"/>
              <a:ext cx="312808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5" name="Equal 74">
              <a:extLst>
                <a:ext uri="{FF2B5EF4-FFF2-40B4-BE49-F238E27FC236}">
                  <a16:creationId xmlns:a16="http://schemas.microsoft.com/office/drawing/2014/main" id="{6312A35B-6DDE-8BED-A622-14122CFD1C76}"/>
                </a:ext>
              </a:extLst>
            </p:cNvPr>
            <p:cNvSpPr/>
            <p:nvPr/>
          </p:nvSpPr>
          <p:spPr bwMode="auto">
            <a:xfrm>
              <a:off x="5999796" y="2514601"/>
              <a:ext cx="300105" cy="299326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56340" name="Group 75">
            <a:extLst>
              <a:ext uri="{FF2B5EF4-FFF2-40B4-BE49-F238E27FC236}">
                <a16:creationId xmlns:a16="http://schemas.microsoft.com/office/drawing/2014/main" id="{58FA8AE7-25C8-9B6F-CDDD-B6D0BED1BB8D}"/>
              </a:ext>
            </a:extLst>
          </p:cNvPr>
          <p:cNvGrpSpPr>
            <a:grpSpLocks/>
          </p:cNvGrpSpPr>
          <p:nvPr/>
        </p:nvGrpSpPr>
        <p:grpSpPr bwMode="auto">
          <a:xfrm>
            <a:off x="3235325" y="1925638"/>
            <a:ext cx="3087688" cy="312737"/>
            <a:chOff x="3211511" y="2514601"/>
            <a:chExt cx="3088390" cy="313580"/>
          </a:xfrm>
        </p:grpSpPr>
        <p:sp>
          <p:nvSpPr>
            <p:cNvPr id="77" name="Minus 76">
              <a:extLst>
                <a:ext uri="{FF2B5EF4-FFF2-40B4-BE49-F238E27FC236}">
                  <a16:creationId xmlns:a16="http://schemas.microsoft.com/office/drawing/2014/main" id="{324CBD4B-47DB-2419-F586-E865BA603E9C}"/>
                </a:ext>
              </a:extLst>
            </p:cNvPr>
            <p:cNvSpPr/>
            <p:nvPr/>
          </p:nvSpPr>
          <p:spPr bwMode="auto">
            <a:xfrm>
              <a:off x="3211511" y="2514601"/>
              <a:ext cx="312809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8" name="Equal 77">
              <a:extLst>
                <a:ext uri="{FF2B5EF4-FFF2-40B4-BE49-F238E27FC236}">
                  <a16:creationId xmlns:a16="http://schemas.microsoft.com/office/drawing/2014/main" id="{29FB1087-D87F-A8CB-4069-6EBF7E949357}"/>
                </a:ext>
              </a:extLst>
            </p:cNvPr>
            <p:cNvSpPr/>
            <p:nvPr/>
          </p:nvSpPr>
          <p:spPr bwMode="auto">
            <a:xfrm>
              <a:off x="5999795" y="2514601"/>
              <a:ext cx="300106" cy="299254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pic>
        <p:nvPicPr>
          <p:cNvPr id="56341" name="Picture 61439" descr="A picture containing nature&#10;&#10;Description automatically generated">
            <a:extLst>
              <a:ext uri="{FF2B5EF4-FFF2-40B4-BE49-F238E27FC236}">
                <a16:creationId xmlns:a16="http://schemas.microsoft.com/office/drawing/2014/main" id="{5FBCFF9A-3EFC-EB17-49C5-AF6677E8D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4357688"/>
            <a:ext cx="2322513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2" name="Picture 61445" descr="A picture containing nature, stone&#10;&#10;Description automatically generated">
            <a:extLst>
              <a:ext uri="{FF2B5EF4-FFF2-40B4-BE49-F238E27FC236}">
                <a16:creationId xmlns:a16="http://schemas.microsoft.com/office/drawing/2014/main" id="{A32FDC1C-17C4-5286-5B16-79F9AF0CC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0" y="3082925"/>
            <a:ext cx="116046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3" name="Picture 61447" descr="A drawing of a cat&#10;&#10;Description automatically generated with medium confidence">
            <a:extLst>
              <a:ext uri="{FF2B5EF4-FFF2-40B4-BE49-F238E27FC236}">
                <a16:creationId xmlns:a16="http://schemas.microsoft.com/office/drawing/2014/main" id="{73F6D2C3-8C8C-7AE2-D085-BAA44C910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688" y="2409825"/>
            <a:ext cx="5857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4" name="Picture 61449" descr="A close-up of a drawing&#10;&#10;Description automatically generated with medium confidence">
            <a:extLst>
              <a:ext uri="{FF2B5EF4-FFF2-40B4-BE49-F238E27FC236}">
                <a16:creationId xmlns:a16="http://schemas.microsoft.com/office/drawing/2014/main" id="{8267FB29-D88B-269C-AA8D-92F905090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1984375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45" name="Rectangle 5">
            <a:extLst>
              <a:ext uri="{FF2B5EF4-FFF2-40B4-BE49-F238E27FC236}">
                <a16:creationId xmlns:a16="http://schemas.microsoft.com/office/drawing/2014/main" id="{0C534658-A8A1-EE35-A68E-E13DFC3D1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7288" y="914400"/>
            <a:ext cx="26701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38"/>
              </a:spcBef>
            </a:pPr>
            <a:r>
              <a:rPr lang="en-US" altLang="en-US" sz="2000"/>
              <a:t>Laplacian Pyramid</a:t>
            </a:r>
          </a:p>
          <a:p>
            <a:pPr algn="ctr">
              <a:spcBef>
                <a:spcPts val="38"/>
              </a:spcBef>
            </a:pPr>
            <a:r>
              <a:rPr lang="en-US" altLang="en-US" sz="2000"/>
              <a:t>(sub-band images)</a:t>
            </a:r>
          </a:p>
        </p:txBody>
      </p:sp>
      <p:pic>
        <p:nvPicPr>
          <p:cNvPr id="56346" name="Picture 61463" descr="A close-up of a person's arm&#10;&#10;Description automatically generated with low confidence">
            <a:extLst>
              <a:ext uri="{FF2B5EF4-FFF2-40B4-BE49-F238E27FC236}">
                <a16:creationId xmlns:a16="http://schemas.microsoft.com/office/drawing/2014/main" id="{9219284C-73EC-2485-88DD-6021EAA7C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0" y="1643063"/>
            <a:ext cx="14605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47" name="TextBox 103">
            <a:extLst>
              <a:ext uri="{FF2B5EF4-FFF2-40B4-BE49-F238E27FC236}">
                <a16:creationId xmlns:a16="http://schemas.microsoft.com/office/drawing/2014/main" id="{879D3223-0730-F5D7-74B8-CA2A5F6D4B37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912269" y="1278731"/>
            <a:ext cx="1066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600"/>
              <a:t>…</a:t>
            </a:r>
          </a:p>
        </p:txBody>
      </p:sp>
      <p:pic>
        <p:nvPicPr>
          <p:cNvPr id="56348" name="Picture 61475">
            <a:extLst>
              <a:ext uri="{FF2B5EF4-FFF2-40B4-BE49-F238E27FC236}">
                <a16:creationId xmlns:a16="http://schemas.microsoft.com/office/drawing/2014/main" id="{F3C10229-A7FB-2A88-FF5E-60CE87A14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6525" y="1355725"/>
            <a:ext cx="2032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9" name="Picture 61477" descr="A cat looking at the camera&#10;&#10;Description automatically generated with medium confidence">
            <a:extLst>
              <a:ext uri="{FF2B5EF4-FFF2-40B4-BE49-F238E27FC236}">
                <a16:creationId xmlns:a16="http://schemas.microsoft.com/office/drawing/2014/main" id="{F9A9EE2C-D730-E912-8759-819ED8CA1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4000" y="4184650"/>
            <a:ext cx="2322512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50" name="Picture 61479" descr="A cat lying down&#10;&#10;Description automatically generated with low confidence">
            <a:extLst>
              <a:ext uri="{FF2B5EF4-FFF2-40B4-BE49-F238E27FC236}">
                <a16:creationId xmlns:a16="http://schemas.microsoft.com/office/drawing/2014/main" id="{844FF38A-D82D-41BA-8528-F8576CC79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6763" y="3024188"/>
            <a:ext cx="1160463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51" name="Picture 61481" descr="A cat lying on a person's lap&#10;&#10;Description automatically generated with low confidence">
            <a:extLst>
              <a:ext uri="{FF2B5EF4-FFF2-40B4-BE49-F238E27FC236}">
                <a16:creationId xmlns:a16="http://schemas.microsoft.com/office/drawing/2014/main" id="{49312D01-8EDB-96A6-0BC3-9633A1DAC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038" y="2036763"/>
            <a:ext cx="5810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52" name="Picture 61483" descr="A picture containing cat, mammal, domestic cat, indoor&#10;&#10;Description automatically generated">
            <a:extLst>
              <a:ext uri="{FF2B5EF4-FFF2-40B4-BE49-F238E27FC236}">
                <a16:creationId xmlns:a16="http://schemas.microsoft.com/office/drawing/2014/main" id="{80A1316E-7460-C721-F6A2-8CADCEFDA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0975" y="1652588"/>
            <a:ext cx="28892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46">
            <a:extLst>
              <a:ext uri="{FF2B5EF4-FFF2-40B4-BE49-F238E27FC236}">
                <a16:creationId xmlns:a16="http://schemas.microsoft.com/office/drawing/2014/main" id="{96AA9A94-FC14-F8A9-0614-2C0B113D7734}"/>
              </a:ext>
            </a:extLst>
          </p:cNvPr>
          <p:cNvGrpSpPr>
            <a:grpSpLocks/>
          </p:cNvGrpSpPr>
          <p:nvPr/>
        </p:nvGrpSpPr>
        <p:grpSpPr bwMode="auto">
          <a:xfrm>
            <a:off x="2271713" y="2679700"/>
            <a:ext cx="2062162" cy="984250"/>
            <a:chOff x="2271434" y="1337797"/>
            <a:chExt cx="2062889" cy="984631"/>
          </a:xfrm>
        </p:grpSpPr>
        <p:cxnSp>
          <p:nvCxnSpPr>
            <p:cNvPr id="58407" name="Straight Arrow Connector 47">
              <a:extLst>
                <a:ext uri="{FF2B5EF4-FFF2-40B4-BE49-F238E27FC236}">
                  <a16:creationId xmlns:a16="http://schemas.microsoft.com/office/drawing/2014/main" id="{BBA3290C-3C06-6FE9-B1D5-38A8C97B4A0C}"/>
                </a:ext>
              </a:extLst>
            </p:cNvPr>
            <p:cNvCxnSpPr>
              <a:cxnSpLocks/>
              <a:stCxn id="58375" idx="0"/>
              <a:endCxn id="58386" idx="2"/>
            </p:cNvCxnSpPr>
            <p:nvPr/>
          </p:nvCxnSpPr>
          <p:spPr bwMode="auto">
            <a:xfrm>
              <a:off x="2271434" y="1337797"/>
              <a:ext cx="2062889" cy="984631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408" name="TextBox 48">
              <a:extLst>
                <a:ext uri="{FF2B5EF4-FFF2-40B4-BE49-F238E27FC236}">
                  <a16:creationId xmlns:a16="http://schemas.microsoft.com/office/drawing/2014/main" id="{CE19735D-5EF6-CEF3-2013-0EF33DADA7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2549" y="1402046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sp>
        <p:nvSpPr>
          <p:cNvPr id="58371" name="Rectangle 2">
            <a:extLst>
              <a:ext uri="{FF2B5EF4-FFF2-40B4-BE49-F238E27FC236}">
                <a16:creationId xmlns:a16="http://schemas.microsoft.com/office/drawing/2014/main" id="{B75BCD89-FA14-D07B-DC1E-4A095AE93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Band-pass filtering in spatial domain</a:t>
            </a:r>
          </a:p>
        </p:txBody>
      </p:sp>
      <p:pic>
        <p:nvPicPr>
          <p:cNvPr id="58373" name="Picture 2" descr="A cat with blue eyes&#10;&#10;Description automatically generated with medium confidence">
            <a:extLst>
              <a:ext uri="{FF2B5EF4-FFF2-40B4-BE49-F238E27FC236}">
                <a16:creationId xmlns:a16="http://schemas.microsoft.com/office/drawing/2014/main" id="{7F43E65F-4022-0FB6-9013-63AF638AB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8" y="4357688"/>
            <a:ext cx="23209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4" descr="A cat with blue eyes&#10;&#10;Description automatically generated with medium confidence">
            <a:extLst>
              <a:ext uri="{FF2B5EF4-FFF2-40B4-BE49-F238E27FC236}">
                <a16:creationId xmlns:a16="http://schemas.microsoft.com/office/drawing/2014/main" id="{144B2C51-9B62-D062-82CC-BAB83B12D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3082925"/>
            <a:ext cx="11620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6" descr="A cat with blue eyes&#10;&#10;Description automatically generated with medium confidence">
            <a:extLst>
              <a:ext uri="{FF2B5EF4-FFF2-40B4-BE49-F238E27FC236}">
                <a16:creationId xmlns:a16="http://schemas.microsoft.com/office/drawing/2014/main" id="{651A3F37-6061-F901-D8B2-F5A260DDD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2389188"/>
            <a:ext cx="5810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8" descr="A close up of a cat&#10;&#10;Description automatically generated with medium confidence">
            <a:extLst>
              <a:ext uri="{FF2B5EF4-FFF2-40B4-BE49-F238E27FC236}">
                <a16:creationId xmlns:a16="http://schemas.microsoft.com/office/drawing/2014/main" id="{967249E2-CFD6-99FF-928B-9E906F4F8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1984375"/>
            <a:ext cx="2889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7" name="Picture 10">
            <a:extLst>
              <a:ext uri="{FF2B5EF4-FFF2-40B4-BE49-F238E27FC236}">
                <a16:creationId xmlns:a16="http://schemas.microsoft.com/office/drawing/2014/main" id="{9A9256F2-26E1-A196-9168-3C5D67067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725613"/>
            <a:ext cx="146050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78" name="Group 30">
            <a:extLst>
              <a:ext uri="{FF2B5EF4-FFF2-40B4-BE49-F238E27FC236}">
                <a16:creationId xmlns:a16="http://schemas.microsoft.com/office/drawing/2014/main" id="{1220E3C4-494B-FC66-812E-A1BE706988A9}"/>
              </a:ext>
            </a:extLst>
          </p:cNvPr>
          <p:cNvGrpSpPr>
            <a:grpSpLocks/>
          </p:cNvGrpSpPr>
          <p:nvPr/>
        </p:nvGrpSpPr>
        <p:grpSpPr bwMode="auto">
          <a:xfrm>
            <a:off x="2054225" y="1600200"/>
            <a:ext cx="2517775" cy="455613"/>
            <a:chOff x="2053759" y="1600200"/>
            <a:chExt cx="2518241" cy="455704"/>
          </a:xfrm>
        </p:grpSpPr>
        <p:cxnSp>
          <p:nvCxnSpPr>
            <p:cNvPr id="58405" name="Straight Arrow Connector 13">
              <a:extLst>
                <a:ext uri="{FF2B5EF4-FFF2-40B4-BE49-F238E27FC236}">
                  <a16:creationId xmlns:a16="http://schemas.microsoft.com/office/drawing/2014/main" id="{421C72EF-3817-1CA8-217C-D81B1A71365A}"/>
                </a:ext>
              </a:extLst>
            </p:cNvPr>
            <p:cNvCxnSpPr>
              <a:cxnSpLocks/>
              <a:stCxn id="58377" idx="0"/>
            </p:cNvCxnSpPr>
            <p:nvPr/>
          </p:nvCxnSpPr>
          <p:spPr bwMode="auto">
            <a:xfrm>
              <a:off x="2053759" y="1797701"/>
              <a:ext cx="2518241" cy="258203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406" name="TextBox 14">
              <a:extLst>
                <a:ext uri="{FF2B5EF4-FFF2-40B4-BE49-F238E27FC236}">
                  <a16:creationId xmlns:a16="http://schemas.microsoft.com/office/drawing/2014/main" id="{7FB9133D-C784-3D2B-33FE-6BEE9314AA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0" y="1600200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pic>
        <p:nvPicPr>
          <p:cNvPr id="58379" name="Picture 23" descr="A close up of a cat&#10;&#10;Description automatically generated with medium confidence">
            <a:extLst>
              <a:ext uri="{FF2B5EF4-FFF2-40B4-BE49-F238E27FC236}">
                <a16:creationId xmlns:a16="http://schemas.microsoft.com/office/drawing/2014/main" id="{4DC64388-2D74-F6E5-948E-3C5647A4F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13" y="2384425"/>
            <a:ext cx="585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0" name="Picture 2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9EDA70F-A91B-2F86-1FDF-48AA54819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675" y="4357688"/>
            <a:ext cx="23209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1" name="Picture 22" descr="A picture containing cat, mammal, domestic cat&#10;&#10;Description automatically generated">
            <a:extLst>
              <a:ext uri="{FF2B5EF4-FFF2-40B4-BE49-F238E27FC236}">
                <a16:creationId xmlns:a16="http://schemas.microsoft.com/office/drawing/2014/main" id="{579C6C21-2068-237E-5799-F60D2C9E9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3084513"/>
            <a:ext cx="11620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2" name="Picture 25">
            <a:extLst>
              <a:ext uri="{FF2B5EF4-FFF2-40B4-BE49-F238E27FC236}">
                <a16:creationId xmlns:a16="http://schemas.microsoft.com/office/drawing/2014/main" id="{B30733DA-258B-78FE-60C4-38EEA6BD9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038" y="2387600"/>
            <a:ext cx="58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3" name="Picture 27" descr="A picture containing text, outdoor object&#10;&#10;Description automatically generated">
            <a:extLst>
              <a:ext uri="{FF2B5EF4-FFF2-40B4-BE49-F238E27FC236}">
                <a16:creationId xmlns:a16="http://schemas.microsoft.com/office/drawing/2014/main" id="{F5236A5E-E191-5476-852E-0C63AF1AC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088" y="1982788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4" name="Picture 33">
            <a:extLst>
              <a:ext uri="{FF2B5EF4-FFF2-40B4-BE49-F238E27FC236}">
                <a16:creationId xmlns:a16="http://schemas.microsoft.com/office/drawing/2014/main" id="{A504E6C2-82C7-0620-2E82-5CBD8AB51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513" y="1976438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85" name="Group 43">
            <a:extLst>
              <a:ext uri="{FF2B5EF4-FFF2-40B4-BE49-F238E27FC236}">
                <a16:creationId xmlns:a16="http://schemas.microsoft.com/office/drawing/2014/main" id="{DF98912A-EAFA-2531-0903-1F5C628C025F}"/>
              </a:ext>
            </a:extLst>
          </p:cNvPr>
          <p:cNvGrpSpPr>
            <a:grpSpLocks/>
          </p:cNvGrpSpPr>
          <p:nvPr/>
        </p:nvGrpSpPr>
        <p:grpSpPr bwMode="auto">
          <a:xfrm>
            <a:off x="2125663" y="2128838"/>
            <a:ext cx="2474912" cy="579437"/>
            <a:chOff x="2097670" y="1477866"/>
            <a:chExt cx="2474330" cy="578038"/>
          </a:xfrm>
        </p:grpSpPr>
        <p:cxnSp>
          <p:nvCxnSpPr>
            <p:cNvPr id="58403" name="Straight Arrow Connector 44">
              <a:extLst>
                <a:ext uri="{FF2B5EF4-FFF2-40B4-BE49-F238E27FC236}">
                  <a16:creationId xmlns:a16="http://schemas.microsoft.com/office/drawing/2014/main" id="{2093D059-1762-ADB5-55FA-C7DDA3DEBE27}"/>
                </a:ext>
              </a:extLst>
            </p:cNvPr>
            <p:cNvCxnSpPr>
              <a:cxnSpLocks/>
              <a:stCxn id="58376" idx="0"/>
            </p:cNvCxnSpPr>
            <p:nvPr/>
          </p:nvCxnSpPr>
          <p:spPr bwMode="auto">
            <a:xfrm>
              <a:off x="2097670" y="1477866"/>
              <a:ext cx="2474330" cy="578038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404" name="TextBox 45">
              <a:extLst>
                <a:ext uri="{FF2B5EF4-FFF2-40B4-BE49-F238E27FC236}">
                  <a16:creationId xmlns:a16="http://schemas.microsoft.com/office/drawing/2014/main" id="{072B140B-4342-111E-1966-86D6295DE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4153" y="1481977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pic>
        <p:nvPicPr>
          <p:cNvPr id="58386" name="Picture 49" descr="A cat with blue eyes&#10;&#10;Description automatically generated with medium confidence">
            <a:extLst>
              <a:ext uri="{FF2B5EF4-FFF2-40B4-BE49-F238E27FC236}">
                <a16:creationId xmlns:a16="http://schemas.microsoft.com/office/drawing/2014/main" id="{CED99358-7FFB-2C19-AAD7-405950306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3082925"/>
            <a:ext cx="11620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87" name="Group 53">
            <a:extLst>
              <a:ext uri="{FF2B5EF4-FFF2-40B4-BE49-F238E27FC236}">
                <a16:creationId xmlns:a16="http://schemas.microsoft.com/office/drawing/2014/main" id="{8CE78977-4343-E5ED-054B-D10DC1CEA536}"/>
              </a:ext>
            </a:extLst>
          </p:cNvPr>
          <p:cNvGrpSpPr>
            <a:grpSpLocks/>
          </p:cNvGrpSpPr>
          <p:nvPr/>
        </p:nvGrpSpPr>
        <p:grpSpPr bwMode="auto">
          <a:xfrm>
            <a:off x="2562225" y="3663950"/>
            <a:ext cx="1560513" cy="766763"/>
            <a:chOff x="2404876" y="1189506"/>
            <a:chExt cx="1560943" cy="766564"/>
          </a:xfrm>
        </p:grpSpPr>
        <p:cxnSp>
          <p:nvCxnSpPr>
            <p:cNvPr id="58401" name="Straight Arrow Connector 54">
              <a:extLst>
                <a:ext uri="{FF2B5EF4-FFF2-40B4-BE49-F238E27FC236}">
                  <a16:creationId xmlns:a16="http://schemas.microsoft.com/office/drawing/2014/main" id="{B36751E9-AB57-FF3B-9FCD-E017F5758E57}"/>
                </a:ext>
              </a:extLst>
            </p:cNvPr>
            <p:cNvCxnSpPr>
              <a:cxnSpLocks/>
              <a:stCxn id="58374" idx="0"/>
            </p:cNvCxnSpPr>
            <p:nvPr/>
          </p:nvCxnSpPr>
          <p:spPr bwMode="auto">
            <a:xfrm>
              <a:off x="2404876" y="1189506"/>
              <a:ext cx="991597" cy="766564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402" name="TextBox 55">
              <a:extLst>
                <a:ext uri="{FF2B5EF4-FFF2-40B4-BE49-F238E27FC236}">
                  <a16:creationId xmlns:a16="http://schemas.microsoft.com/office/drawing/2014/main" id="{EF35FE66-4B2E-963D-187D-E9A3938247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9020" y="1359432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58388" name="Group 56">
            <a:extLst>
              <a:ext uri="{FF2B5EF4-FFF2-40B4-BE49-F238E27FC236}">
                <a16:creationId xmlns:a16="http://schemas.microsoft.com/office/drawing/2014/main" id="{E69255AA-A450-0B13-F65E-8CC4AA82FC72}"/>
              </a:ext>
            </a:extLst>
          </p:cNvPr>
          <p:cNvGrpSpPr>
            <a:grpSpLocks/>
          </p:cNvGrpSpPr>
          <p:nvPr/>
        </p:nvGrpSpPr>
        <p:grpSpPr bwMode="auto">
          <a:xfrm>
            <a:off x="3236913" y="5272088"/>
            <a:ext cx="3087687" cy="312737"/>
            <a:chOff x="3211511" y="2514601"/>
            <a:chExt cx="3088390" cy="313580"/>
          </a:xfrm>
        </p:grpSpPr>
        <p:sp>
          <p:nvSpPr>
            <p:cNvPr id="58" name="Minus 57">
              <a:extLst>
                <a:ext uri="{FF2B5EF4-FFF2-40B4-BE49-F238E27FC236}">
                  <a16:creationId xmlns:a16="http://schemas.microsoft.com/office/drawing/2014/main" id="{74A296CF-E406-A11B-EE39-AABB69CDA827}"/>
                </a:ext>
              </a:extLst>
            </p:cNvPr>
            <p:cNvSpPr/>
            <p:nvPr/>
          </p:nvSpPr>
          <p:spPr bwMode="auto">
            <a:xfrm>
              <a:off x="3211511" y="2514601"/>
              <a:ext cx="312808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59" name="Equal 58">
              <a:extLst>
                <a:ext uri="{FF2B5EF4-FFF2-40B4-BE49-F238E27FC236}">
                  <a16:creationId xmlns:a16="http://schemas.microsoft.com/office/drawing/2014/main" id="{EBFFC671-9E3D-4E29-9AAB-7B7CC4B48F31}"/>
                </a:ext>
              </a:extLst>
            </p:cNvPr>
            <p:cNvSpPr/>
            <p:nvPr/>
          </p:nvSpPr>
          <p:spPr bwMode="auto">
            <a:xfrm>
              <a:off x="5999796" y="2514601"/>
              <a:ext cx="300105" cy="299254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pic>
        <p:nvPicPr>
          <p:cNvPr id="58389" name="Picture 64" descr="A cat with blue eyes&#10;&#10;Description automatically generated with medium confidence">
            <a:extLst>
              <a:ext uri="{FF2B5EF4-FFF2-40B4-BE49-F238E27FC236}">
                <a16:creationId xmlns:a16="http://schemas.microsoft.com/office/drawing/2014/main" id="{DA3DD24D-25D7-2620-78B7-00570BCB0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4357688"/>
            <a:ext cx="2322512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90" name="Group 69">
            <a:extLst>
              <a:ext uri="{FF2B5EF4-FFF2-40B4-BE49-F238E27FC236}">
                <a16:creationId xmlns:a16="http://schemas.microsoft.com/office/drawing/2014/main" id="{4C90D85D-E25C-ADA3-FD87-C428B8BFB58C}"/>
              </a:ext>
            </a:extLst>
          </p:cNvPr>
          <p:cNvGrpSpPr>
            <a:grpSpLocks/>
          </p:cNvGrpSpPr>
          <p:nvPr/>
        </p:nvGrpSpPr>
        <p:grpSpPr bwMode="auto">
          <a:xfrm>
            <a:off x="3236913" y="3433763"/>
            <a:ext cx="3087687" cy="314325"/>
            <a:chOff x="3211511" y="2514601"/>
            <a:chExt cx="3088390" cy="313580"/>
          </a:xfrm>
        </p:grpSpPr>
        <p:sp>
          <p:nvSpPr>
            <p:cNvPr id="71" name="Minus 70">
              <a:extLst>
                <a:ext uri="{FF2B5EF4-FFF2-40B4-BE49-F238E27FC236}">
                  <a16:creationId xmlns:a16="http://schemas.microsoft.com/office/drawing/2014/main" id="{932AC16B-F5D6-F0D0-78EC-E5D623E5BED8}"/>
                </a:ext>
              </a:extLst>
            </p:cNvPr>
            <p:cNvSpPr/>
            <p:nvPr/>
          </p:nvSpPr>
          <p:spPr bwMode="auto">
            <a:xfrm>
              <a:off x="3211511" y="2514601"/>
              <a:ext cx="312808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2" name="Equal 71">
              <a:extLst>
                <a:ext uri="{FF2B5EF4-FFF2-40B4-BE49-F238E27FC236}">
                  <a16:creationId xmlns:a16="http://schemas.microsoft.com/office/drawing/2014/main" id="{EE017A3A-0685-858B-2B09-C33280620E01}"/>
                </a:ext>
              </a:extLst>
            </p:cNvPr>
            <p:cNvSpPr/>
            <p:nvPr/>
          </p:nvSpPr>
          <p:spPr bwMode="auto">
            <a:xfrm>
              <a:off x="5999796" y="2514601"/>
              <a:ext cx="300105" cy="299326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58391" name="Group 72">
            <a:extLst>
              <a:ext uri="{FF2B5EF4-FFF2-40B4-BE49-F238E27FC236}">
                <a16:creationId xmlns:a16="http://schemas.microsoft.com/office/drawing/2014/main" id="{18DE3E35-825C-35FF-E8CE-1A282CD47889}"/>
              </a:ext>
            </a:extLst>
          </p:cNvPr>
          <p:cNvGrpSpPr>
            <a:grpSpLocks/>
          </p:cNvGrpSpPr>
          <p:nvPr/>
        </p:nvGrpSpPr>
        <p:grpSpPr bwMode="auto">
          <a:xfrm>
            <a:off x="3236913" y="2471738"/>
            <a:ext cx="3087687" cy="314325"/>
            <a:chOff x="3211511" y="2514601"/>
            <a:chExt cx="3088390" cy="313580"/>
          </a:xfrm>
        </p:grpSpPr>
        <p:sp>
          <p:nvSpPr>
            <p:cNvPr id="74" name="Minus 73">
              <a:extLst>
                <a:ext uri="{FF2B5EF4-FFF2-40B4-BE49-F238E27FC236}">
                  <a16:creationId xmlns:a16="http://schemas.microsoft.com/office/drawing/2014/main" id="{521F402E-4FAE-8357-DD7C-479E064C980D}"/>
                </a:ext>
              </a:extLst>
            </p:cNvPr>
            <p:cNvSpPr/>
            <p:nvPr/>
          </p:nvSpPr>
          <p:spPr bwMode="auto">
            <a:xfrm>
              <a:off x="3211511" y="2514601"/>
              <a:ext cx="312808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5" name="Equal 74">
              <a:extLst>
                <a:ext uri="{FF2B5EF4-FFF2-40B4-BE49-F238E27FC236}">
                  <a16:creationId xmlns:a16="http://schemas.microsoft.com/office/drawing/2014/main" id="{7EF18E11-34A6-967B-4976-1FFA4F26E04A}"/>
                </a:ext>
              </a:extLst>
            </p:cNvPr>
            <p:cNvSpPr/>
            <p:nvPr/>
          </p:nvSpPr>
          <p:spPr bwMode="auto">
            <a:xfrm>
              <a:off x="5999796" y="2514601"/>
              <a:ext cx="300105" cy="299326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grpSp>
        <p:nvGrpSpPr>
          <p:cNvPr id="58392" name="Group 75">
            <a:extLst>
              <a:ext uri="{FF2B5EF4-FFF2-40B4-BE49-F238E27FC236}">
                <a16:creationId xmlns:a16="http://schemas.microsoft.com/office/drawing/2014/main" id="{F27E5315-A8A5-57F3-4239-B8288B8877CD}"/>
              </a:ext>
            </a:extLst>
          </p:cNvPr>
          <p:cNvGrpSpPr>
            <a:grpSpLocks/>
          </p:cNvGrpSpPr>
          <p:nvPr/>
        </p:nvGrpSpPr>
        <p:grpSpPr bwMode="auto">
          <a:xfrm>
            <a:off x="3235325" y="1925638"/>
            <a:ext cx="3087688" cy="312737"/>
            <a:chOff x="3211511" y="2514601"/>
            <a:chExt cx="3088390" cy="313580"/>
          </a:xfrm>
        </p:grpSpPr>
        <p:sp>
          <p:nvSpPr>
            <p:cNvPr id="77" name="Minus 76">
              <a:extLst>
                <a:ext uri="{FF2B5EF4-FFF2-40B4-BE49-F238E27FC236}">
                  <a16:creationId xmlns:a16="http://schemas.microsoft.com/office/drawing/2014/main" id="{46B100CD-505F-0AFA-4D22-8DD4CE2B109A}"/>
                </a:ext>
              </a:extLst>
            </p:cNvPr>
            <p:cNvSpPr/>
            <p:nvPr/>
          </p:nvSpPr>
          <p:spPr bwMode="auto">
            <a:xfrm>
              <a:off x="3211511" y="2514601"/>
              <a:ext cx="312809" cy="313580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8" name="Equal 77">
              <a:extLst>
                <a:ext uri="{FF2B5EF4-FFF2-40B4-BE49-F238E27FC236}">
                  <a16:creationId xmlns:a16="http://schemas.microsoft.com/office/drawing/2014/main" id="{196AD70E-E449-EE2F-C463-A3BF42EB3B51}"/>
                </a:ext>
              </a:extLst>
            </p:cNvPr>
            <p:cNvSpPr/>
            <p:nvPr/>
          </p:nvSpPr>
          <p:spPr bwMode="auto">
            <a:xfrm>
              <a:off x="5999795" y="2514601"/>
              <a:ext cx="300106" cy="299254"/>
            </a:xfrm>
            <a:prstGeom prst="mathEqual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2" name="Rectangle 5">
            <a:extLst>
              <a:ext uri="{FF2B5EF4-FFF2-40B4-BE49-F238E27FC236}">
                <a16:creationId xmlns:a16="http://schemas.microsoft.com/office/drawing/2014/main" id="{7E915EE8-B49D-FC98-50EF-68B107DE9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14400"/>
            <a:ext cx="26701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38"/>
              </a:spcBef>
            </a:pPr>
            <a:r>
              <a:rPr lang="en-US" altLang="en-US" sz="2000" dirty="0"/>
              <a:t>Gaussian Pyramid</a:t>
            </a:r>
          </a:p>
          <a:p>
            <a:pPr algn="ctr">
              <a:spcBef>
                <a:spcPts val="38"/>
              </a:spcBef>
            </a:pPr>
            <a:r>
              <a:rPr lang="en-US" altLang="en-US" sz="2000" dirty="0"/>
              <a:t>(low-pass images)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596E48E-C1C9-F479-FF11-784D72072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7288" y="914400"/>
            <a:ext cx="26701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38"/>
              </a:spcBef>
            </a:pPr>
            <a:r>
              <a:rPr lang="en-US" altLang="en-US" sz="2000" dirty="0"/>
              <a:t>Laplacian Pyramid</a:t>
            </a:r>
          </a:p>
          <a:p>
            <a:pPr algn="ctr">
              <a:spcBef>
                <a:spcPts val="38"/>
              </a:spcBef>
            </a:pPr>
            <a:r>
              <a:rPr lang="en-US" altLang="en-US" sz="2000" dirty="0"/>
              <a:t>(sub-band images)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4D7126A-BD95-EEFA-C635-A69A67F0F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7288" y="1600200"/>
            <a:ext cx="26701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38"/>
              </a:spcBef>
            </a:pPr>
            <a:r>
              <a:rPr lang="en-US" altLang="en-US" sz="1200" dirty="0"/>
              <a:t>(contrast enhanced to see detail)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18C44AB8-87D3-466F-C685-E229F5DF5D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Band-pass filtering in spatial domain</a:t>
            </a:r>
          </a:p>
        </p:txBody>
      </p:sp>
      <p:sp>
        <p:nvSpPr>
          <p:cNvPr id="60419" name="Rectangle 5">
            <a:extLst>
              <a:ext uri="{FF2B5EF4-FFF2-40B4-BE49-F238E27FC236}">
                <a16:creationId xmlns:a16="http://schemas.microsoft.com/office/drawing/2014/main" id="{BA4D62B4-40B1-5EBF-2FA6-EAA9AF6FE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906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Gaussian Pyramid as a stack</a:t>
            </a:r>
          </a:p>
        </p:txBody>
      </p:sp>
      <p:grpSp>
        <p:nvGrpSpPr>
          <p:cNvPr id="60420" name="Group 12">
            <a:extLst>
              <a:ext uri="{FF2B5EF4-FFF2-40B4-BE49-F238E27FC236}">
                <a16:creationId xmlns:a16="http://schemas.microsoft.com/office/drawing/2014/main" id="{EA40B146-791D-7B51-3282-C9CC48314292}"/>
              </a:ext>
            </a:extLst>
          </p:cNvPr>
          <p:cNvGrpSpPr>
            <a:grpSpLocks/>
          </p:cNvGrpSpPr>
          <p:nvPr/>
        </p:nvGrpSpPr>
        <p:grpSpPr bwMode="auto">
          <a:xfrm>
            <a:off x="449263" y="1600200"/>
            <a:ext cx="8439150" cy="2093913"/>
            <a:chOff x="152400" y="1599484"/>
            <a:chExt cx="9357543" cy="2322576"/>
          </a:xfrm>
        </p:grpSpPr>
        <p:pic>
          <p:nvPicPr>
            <p:cNvPr id="60426" name="Picture 13" descr="A cat with blue eyes&#10;&#10;Description automatically generated with medium confidence">
              <a:extLst>
                <a:ext uri="{FF2B5EF4-FFF2-40B4-BE49-F238E27FC236}">
                  <a16:creationId xmlns:a16="http://schemas.microsoft.com/office/drawing/2014/main" id="{6149EE73-C248-E07A-53FD-54096605E0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52400" y="1600200"/>
              <a:ext cx="2321860" cy="2321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7" name="Picture 14" descr="A cat with blue eyes&#10;&#10;Description automatically generated with medium confidence">
              <a:extLst>
                <a:ext uri="{FF2B5EF4-FFF2-40B4-BE49-F238E27FC236}">
                  <a16:creationId xmlns:a16="http://schemas.microsoft.com/office/drawing/2014/main" id="{07981B76-7AEA-3369-5D5A-4FA8D9D356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497389" y="1600200"/>
              <a:ext cx="2321860" cy="2321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8" name="Picture 15" descr="A close up of a cat&#10;&#10;Description automatically generated with medium confidence">
              <a:extLst>
                <a:ext uri="{FF2B5EF4-FFF2-40B4-BE49-F238E27FC236}">
                  <a16:creationId xmlns:a16="http://schemas.microsoft.com/office/drawing/2014/main" id="{7F1089D6-DCB9-A1D1-0711-316433BB57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42378" y="1599484"/>
              <a:ext cx="2322576" cy="2322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9" name="Picture 16">
              <a:extLst>
                <a:ext uri="{FF2B5EF4-FFF2-40B4-BE49-F238E27FC236}">
                  <a16:creationId xmlns:a16="http://schemas.microsoft.com/office/drawing/2014/main" id="{D82F0280-4A2C-543F-8123-7CDD3361A6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187367" y="1599484"/>
              <a:ext cx="2322576" cy="2322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0421" name="Picture 1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6CEBD3E-375B-3962-26CB-7E3039DA4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038600"/>
            <a:ext cx="20923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20" descr="A picture containing cat, mammal, domestic cat&#10;&#10;Description automatically generated">
            <a:extLst>
              <a:ext uri="{FF2B5EF4-FFF2-40B4-BE49-F238E27FC236}">
                <a16:creationId xmlns:a16="http://schemas.microsoft.com/office/drawing/2014/main" id="{B62B23D4-C402-9096-23F7-769714B02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4038600"/>
            <a:ext cx="20923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21">
            <a:extLst>
              <a:ext uri="{FF2B5EF4-FFF2-40B4-BE49-F238E27FC236}">
                <a16:creationId xmlns:a16="http://schemas.microsoft.com/office/drawing/2014/main" id="{B084D780-18F0-E5F9-4AE4-BC904BD49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4038600"/>
            <a:ext cx="20923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22" descr="A picture containing text, outdoor object&#10;&#10;Description automatically generated">
            <a:extLst>
              <a:ext uri="{FF2B5EF4-FFF2-40B4-BE49-F238E27FC236}">
                <a16:creationId xmlns:a16="http://schemas.microsoft.com/office/drawing/2014/main" id="{98BA4D29-332C-BF76-F4C1-EBE1576C9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8" y="4038600"/>
            <a:ext cx="20923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3">
            <a:extLst>
              <a:ext uri="{FF2B5EF4-FFF2-40B4-BE49-F238E27FC236}">
                <a16:creationId xmlns:a16="http://schemas.microsoft.com/office/drawing/2014/main" id="{E88829E1-4058-81AE-A37A-1F5684FEC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96000"/>
            <a:ext cx="80010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spcBef>
                <a:spcPts val="100"/>
              </a:spcBef>
              <a:defRPr/>
            </a:pPr>
            <a:r>
              <a:rPr lang="en-US" altLang="en-US" kern="0" dirty="0"/>
              <a:t>Laplacian Pyramid (sub-band images)</a:t>
            </a:r>
          </a:p>
          <a:p>
            <a:pPr algn="ctr">
              <a:spcBef>
                <a:spcPts val="100"/>
              </a:spcBef>
              <a:defRPr/>
            </a:pPr>
            <a:r>
              <a:rPr lang="en-US" altLang="en-US" sz="2000" kern="0" dirty="0"/>
              <a:t>Created from Gaussian pyramid by subtraction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19916D2E-683C-4C36-FE33-8DDA610EC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9650" y="6248400"/>
            <a:ext cx="152276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ts val="38"/>
              </a:spcBef>
            </a:pPr>
            <a:r>
              <a:rPr lang="en-US" altLang="en-US" sz="1200" dirty="0"/>
              <a:t>(contrast enhanced </a:t>
            </a:r>
          </a:p>
          <a:p>
            <a:pPr algn="r">
              <a:spcBef>
                <a:spcPts val="38"/>
              </a:spcBef>
            </a:pPr>
            <a:r>
              <a:rPr lang="en-US" altLang="en-US" sz="1200" dirty="0"/>
              <a:t>to see detail)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E1A3A-B0B8-6865-54D1-5671C0429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8CFC6547-85FC-42C6-7D99-07B0790419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964488" cy="838200"/>
          </a:xfrm>
        </p:spPr>
        <p:txBody>
          <a:bodyPr/>
          <a:lstStyle/>
          <a:p>
            <a:r>
              <a:rPr lang="en-US" altLang="en-US" dirty="0"/>
              <a:t>Original Image from Laplacian Pyramid?</a:t>
            </a:r>
          </a:p>
        </p:txBody>
      </p:sp>
      <p:grpSp>
        <p:nvGrpSpPr>
          <p:cNvPr id="53256" name="Group 16">
            <a:extLst>
              <a:ext uri="{FF2B5EF4-FFF2-40B4-BE49-F238E27FC236}">
                <a16:creationId xmlns:a16="http://schemas.microsoft.com/office/drawing/2014/main" id="{67A8E4C9-1622-1695-E7CF-8463909E7272}"/>
              </a:ext>
            </a:extLst>
          </p:cNvPr>
          <p:cNvGrpSpPr>
            <a:grpSpLocks/>
          </p:cNvGrpSpPr>
          <p:nvPr/>
        </p:nvGrpSpPr>
        <p:grpSpPr bwMode="auto">
          <a:xfrm>
            <a:off x="493713" y="4114800"/>
            <a:ext cx="8156575" cy="1974850"/>
            <a:chOff x="494143" y="4197838"/>
            <a:chExt cx="8155713" cy="1974362"/>
          </a:xfrm>
        </p:grpSpPr>
        <p:pic>
          <p:nvPicPr>
            <p:cNvPr id="53278" name="Picture 17" descr="A picture containing nature, stone&#10;&#10;Description automatically generated">
              <a:extLst>
                <a:ext uri="{FF2B5EF4-FFF2-40B4-BE49-F238E27FC236}">
                  <a16:creationId xmlns:a16="http://schemas.microsoft.com/office/drawing/2014/main" id="{2A57393A-D840-B9A8-2E96-1792C88296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143" y="4197838"/>
              <a:ext cx="1972647" cy="1972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79" name="Picture 19" descr="A drawing of a cat&#10;&#10;Description automatically generated with medium confidence">
              <a:extLst>
                <a:ext uri="{FF2B5EF4-FFF2-40B4-BE49-F238E27FC236}">
                  <a16:creationId xmlns:a16="http://schemas.microsoft.com/office/drawing/2014/main" id="{869CE68F-32D7-ABCD-3B99-CAAAA7C358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953" y="4197838"/>
              <a:ext cx="1972647" cy="1972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80" name="Picture 21" descr="A close-up of a drawing&#10;&#10;Description automatically generated with medium confidence">
              <a:extLst>
                <a:ext uri="{FF2B5EF4-FFF2-40B4-BE49-F238E27FC236}">
                  <a16:creationId xmlns:a16="http://schemas.microsoft.com/office/drawing/2014/main" id="{7D9DC677-246E-9FE8-839D-F342FDF0BA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7763" y="4197838"/>
              <a:ext cx="1972647" cy="1972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81" name="Picture 23" descr="A close-up of a person's arm&#10;&#10;Description automatically generated with low confidence">
              <a:extLst>
                <a:ext uri="{FF2B5EF4-FFF2-40B4-BE49-F238E27FC236}">
                  <a16:creationId xmlns:a16="http://schemas.microsoft.com/office/drawing/2014/main" id="{D4EE046E-CBA8-7737-D297-D3B042F2B5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5494" y="4197838"/>
              <a:ext cx="1974362" cy="1974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77582535-4F8F-25CC-C3D2-5387CD66F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2743200"/>
            <a:ext cx="80010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defRPr/>
            </a:pPr>
            <a:r>
              <a:rPr lang="en-US" altLang="en-US" kern="0" dirty="0"/>
              <a:t>How do we reconstruct (collapse) </a:t>
            </a:r>
            <a:br>
              <a:rPr lang="en-US" altLang="en-US" kern="0" dirty="0"/>
            </a:br>
            <a:r>
              <a:rPr lang="en-US" altLang="en-US" kern="0" dirty="0"/>
              <a:t>this pyramid into the original image?</a:t>
            </a:r>
          </a:p>
        </p:txBody>
      </p:sp>
    </p:spTree>
    <p:extLst>
      <p:ext uri="{BB962C8B-B14F-4D97-AF65-F5344CB8AC3E}">
        <p14:creationId xmlns:p14="http://schemas.microsoft.com/office/powerpoint/2010/main" val="2329480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6EAB282F-8F62-7E97-479C-A2C8ED3FDF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Collapsing Laplacian Pyramid</a:t>
            </a:r>
          </a:p>
        </p:txBody>
      </p:sp>
      <p:pic>
        <p:nvPicPr>
          <p:cNvPr id="54275" name="Picture 15">
            <a:extLst>
              <a:ext uri="{FF2B5EF4-FFF2-40B4-BE49-F238E27FC236}">
                <a16:creationId xmlns:a16="http://schemas.microsoft.com/office/drawing/2014/main" id="{2436BDED-D691-EA6C-7BB3-675114663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438" y="1531938"/>
            <a:ext cx="1973262" cy="197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276" name="Group 16">
            <a:extLst>
              <a:ext uri="{FF2B5EF4-FFF2-40B4-BE49-F238E27FC236}">
                <a16:creationId xmlns:a16="http://schemas.microsoft.com/office/drawing/2014/main" id="{11784423-9B01-BA22-F9EA-434722D747C0}"/>
              </a:ext>
            </a:extLst>
          </p:cNvPr>
          <p:cNvGrpSpPr>
            <a:grpSpLocks/>
          </p:cNvGrpSpPr>
          <p:nvPr/>
        </p:nvGrpSpPr>
        <p:grpSpPr bwMode="auto">
          <a:xfrm>
            <a:off x="493713" y="4046538"/>
            <a:ext cx="6096000" cy="1973262"/>
            <a:chOff x="494143" y="4197838"/>
            <a:chExt cx="6096267" cy="1972646"/>
          </a:xfrm>
        </p:grpSpPr>
        <p:pic>
          <p:nvPicPr>
            <p:cNvPr id="54297" name="Picture 17" descr="A picture containing nature, stone&#10;&#10;Description automatically generated">
              <a:extLst>
                <a:ext uri="{FF2B5EF4-FFF2-40B4-BE49-F238E27FC236}">
                  <a16:creationId xmlns:a16="http://schemas.microsoft.com/office/drawing/2014/main" id="{3384662E-6539-94A5-7B80-7ACA7CBAA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143" y="4197838"/>
              <a:ext cx="1972647" cy="1972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98" name="Picture 19" descr="A drawing of a cat&#10;&#10;Description automatically generated with medium confidence">
              <a:extLst>
                <a:ext uri="{FF2B5EF4-FFF2-40B4-BE49-F238E27FC236}">
                  <a16:creationId xmlns:a16="http://schemas.microsoft.com/office/drawing/2014/main" id="{BFA4CB94-8947-B73D-4E1D-A9136C5AFC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953" y="4197838"/>
              <a:ext cx="1972647" cy="1972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99" name="Picture 21" descr="A close-up of a drawing&#10;&#10;Description automatically generated with medium confidence">
              <a:extLst>
                <a:ext uri="{FF2B5EF4-FFF2-40B4-BE49-F238E27FC236}">
                  <a16:creationId xmlns:a16="http://schemas.microsoft.com/office/drawing/2014/main" id="{8765014E-40E6-7684-BD1C-7899A8EE6F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7763" y="4197838"/>
              <a:ext cx="1972647" cy="1972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4277" name="Group 6">
            <a:extLst>
              <a:ext uri="{FF2B5EF4-FFF2-40B4-BE49-F238E27FC236}">
                <a16:creationId xmlns:a16="http://schemas.microsoft.com/office/drawing/2014/main" id="{047D6193-76D5-B950-DE94-8A32984BD3F7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3416300"/>
            <a:ext cx="2212975" cy="635000"/>
            <a:chOff x="1331835" y="3106407"/>
            <a:chExt cx="2213159" cy="634527"/>
          </a:xfrm>
        </p:grpSpPr>
        <p:cxnSp>
          <p:nvCxnSpPr>
            <p:cNvPr id="54293" name="Straight Arrow Connector 22">
              <a:extLst>
                <a:ext uri="{FF2B5EF4-FFF2-40B4-BE49-F238E27FC236}">
                  <a16:creationId xmlns:a16="http://schemas.microsoft.com/office/drawing/2014/main" id="{38273C4A-78EE-0111-7A36-65239676D7DE}"/>
                </a:ext>
              </a:extLst>
            </p:cNvPr>
            <p:cNvCxnSpPr>
              <a:cxnSpLocks/>
              <a:endCxn id="54297" idx="0"/>
            </p:cNvCxnSpPr>
            <p:nvPr/>
          </p:nvCxnSpPr>
          <p:spPr bwMode="auto">
            <a:xfrm flipH="1">
              <a:off x="1480467" y="3106407"/>
              <a:ext cx="8160" cy="630812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Minus 20">
              <a:extLst>
                <a:ext uri="{FF2B5EF4-FFF2-40B4-BE49-F238E27FC236}">
                  <a16:creationId xmlns:a16="http://schemas.microsoft.com/office/drawing/2014/main" id="{55D954A3-32C9-D508-B1D4-FD4896BE359F}"/>
                </a:ext>
              </a:extLst>
            </p:cNvPr>
            <p:cNvSpPr/>
            <p:nvPr/>
          </p:nvSpPr>
          <p:spPr bwMode="auto">
            <a:xfrm>
              <a:off x="1331835" y="3304697"/>
              <a:ext cx="314351" cy="314091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cxnSp>
          <p:nvCxnSpPr>
            <p:cNvPr id="54295" name="Straight Arrow Connector 2">
              <a:extLst>
                <a:ext uri="{FF2B5EF4-FFF2-40B4-BE49-F238E27FC236}">
                  <a16:creationId xmlns:a16="http://schemas.microsoft.com/office/drawing/2014/main" id="{7478DEB1-760F-2A67-4A6D-37D7A10EC9F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79104" y="3198980"/>
              <a:ext cx="2065890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296" name="TextBox 25">
              <a:extLst>
                <a:ext uri="{FF2B5EF4-FFF2-40B4-BE49-F238E27FC236}">
                  <a16:creationId xmlns:a16="http://schemas.microsoft.com/office/drawing/2014/main" id="{A68C80E6-BD5C-4F44-D31D-3FCE1DD274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3207534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54278" name="Group 27">
            <a:extLst>
              <a:ext uri="{FF2B5EF4-FFF2-40B4-BE49-F238E27FC236}">
                <a16:creationId xmlns:a16="http://schemas.microsoft.com/office/drawing/2014/main" id="{F6FE7C71-7528-DD42-4181-841352EE34C3}"/>
              </a:ext>
            </a:extLst>
          </p:cNvPr>
          <p:cNvGrpSpPr>
            <a:grpSpLocks/>
          </p:cNvGrpSpPr>
          <p:nvPr/>
        </p:nvGrpSpPr>
        <p:grpSpPr bwMode="auto">
          <a:xfrm>
            <a:off x="3389313" y="3505200"/>
            <a:ext cx="2214562" cy="541338"/>
            <a:chOff x="1331835" y="3572846"/>
            <a:chExt cx="2214522" cy="541954"/>
          </a:xfrm>
        </p:grpSpPr>
        <p:cxnSp>
          <p:nvCxnSpPr>
            <p:cNvPr id="54289" name="Straight Arrow Connector 28">
              <a:extLst>
                <a:ext uri="{FF2B5EF4-FFF2-40B4-BE49-F238E27FC236}">
                  <a16:creationId xmlns:a16="http://schemas.microsoft.com/office/drawing/2014/main" id="{A2BAF4CD-A186-1724-3C27-268CD9D52B8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80467" y="3572846"/>
              <a:ext cx="8159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Minus 29">
              <a:extLst>
                <a:ext uri="{FF2B5EF4-FFF2-40B4-BE49-F238E27FC236}">
                  <a16:creationId xmlns:a16="http://schemas.microsoft.com/office/drawing/2014/main" id="{74BDECF5-6B82-423C-CE46-F4BC03BCACF2}"/>
                </a:ext>
              </a:extLst>
            </p:cNvPr>
            <p:cNvSpPr/>
            <p:nvPr/>
          </p:nvSpPr>
          <p:spPr bwMode="auto">
            <a:xfrm>
              <a:off x="1331835" y="3687276"/>
              <a:ext cx="314319" cy="313094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cxnSp>
          <p:nvCxnSpPr>
            <p:cNvPr id="54291" name="Straight Arrow Connector 30">
              <a:extLst>
                <a:ext uri="{FF2B5EF4-FFF2-40B4-BE49-F238E27FC236}">
                  <a16:creationId xmlns:a16="http://schemas.microsoft.com/office/drawing/2014/main" id="{7B29F4E8-16E7-7289-44DC-674EA23E86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480467" y="3572846"/>
              <a:ext cx="2065890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292" name="TextBox 31">
              <a:extLst>
                <a:ext uri="{FF2B5EF4-FFF2-40B4-BE49-F238E27FC236}">
                  <a16:creationId xmlns:a16="http://schemas.microsoft.com/office/drawing/2014/main" id="{7F39A645-1871-EBCC-0241-7901CFD281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3581400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54279" name="Group 32">
            <a:extLst>
              <a:ext uri="{FF2B5EF4-FFF2-40B4-BE49-F238E27FC236}">
                <a16:creationId xmlns:a16="http://schemas.microsoft.com/office/drawing/2014/main" id="{62A245C1-47DB-B166-94D2-2F92A38E456B}"/>
              </a:ext>
            </a:extLst>
          </p:cNvPr>
          <p:cNvGrpSpPr>
            <a:grpSpLocks/>
          </p:cNvGrpSpPr>
          <p:nvPr/>
        </p:nvGrpSpPr>
        <p:grpSpPr bwMode="auto">
          <a:xfrm>
            <a:off x="5453063" y="3500438"/>
            <a:ext cx="2214562" cy="542925"/>
            <a:chOff x="1331835" y="3572846"/>
            <a:chExt cx="2214522" cy="541954"/>
          </a:xfrm>
        </p:grpSpPr>
        <p:cxnSp>
          <p:nvCxnSpPr>
            <p:cNvPr id="54285" name="Straight Arrow Connector 33">
              <a:extLst>
                <a:ext uri="{FF2B5EF4-FFF2-40B4-BE49-F238E27FC236}">
                  <a16:creationId xmlns:a16="http://schemas.microsoft.com/office/drawing/2014/main" id="{D0999BE9-8299-E6A2-6319-D9298BE3ABF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80467" y="3572846"/>
              <a:ext cx="8159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Minus 34">
              <a:extLst>
                <a:ext uri="{FF2B5EF4-FFF2-40B4-BE49-F238E27FC236}">
                  <a16:creationId xmlns:a16="http://schemas.microsoft.com/office/drawing/2014/main" id="{7A89905A-7484-D97F-A506-13E0CBC0D06A}"/>
                </a:ext>
              </a:extLst>
            </p:cNvPr>
            <p:cNvSpPr/>
            <p:nvPr/>
          </p:nvSpPr>
          <p:spPr bwMode="auto">
            <a:xfrm>
              <a:off x="1331835" y="3686942"/>
              <a:ext cx="314319" cy="313763"/>
            </a:xfrm>
            <a:prstGeom prst="mathMinu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cxnSp>
          <p:nvCxnSpPr>
            <p:cNvPr id="54287" name="Straight Arrow Connector 35">
              <a:extLst>
                <a:ext uri="{FF2B5EF4-FFF2-40B4-BE49-F238E27FC236}">
                  <a16:creationId xmlns:a16="http://schemas.microsoft.com/office/drawing/2014/main" id="{1F238FB4-95F2-ABBE-09C8-D46E6A5A22A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480467" y="3572846"/>
              <a:ext cx="2065890" cy="54195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288" name="TextBox 36">
              <a:extLst>
                <a:ext uri="{FF2B5EF4-FFF2-40B4-BE49-F238E27FC236}">
                  <a16:creationId xmlns:a16="http://schemas.microsoft.com/office/drawing/2014/main" id="{B099489F-9527-6AA6-F2E4-BA708E1894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3581400"/>
              <a:ext cx="10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1600"/>
                <a:t>up</a:t>
              </a:r>
            </a:p>
          </p:txBody>
        </p:sp>
      </p:grpSp>
      <p:grpSp>
        <p:nvGrpSpPr>
          <p:cNvPr id="54280" name="Group 42">
            <a:extLst>
              <a:ext uri="{FF2B5EF4-FFF2-40B4-BE49-F238E27FC236}">
                <a16:creationId xmlns:a16="http://schemas.microsoft.com/office/drawing/2014/main" id="{91978F78-41A0-4E02-FCC3-7A945B2CE3DE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1525588"/>
            <a:ext cx="1974850" cy="1974850"/>
            <a:chOff x="612491" y="1668463"/>
            <a:chExt cx="1975104" cy="1975104"/>
          </a:xfrm>
        </p:grpSpPr>
        <p:sp>
          <p:nvSpPr>
            <p:cNvPr id="44" name="Rectangle 5">
              <a:extLst>
                <a:ext uri="{FF2B5EF4-FFF2-40B4-BE49-F238E27FC236}">
                  <a16:creationId xmlns:a16="http://schemas.microsoft.com/office/drawing/2014/main" id="{87D7F2E9-310F-7C4E-0E0E-ECC5F1ECB17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12491" y="1668463"/>
              <a:ext cx="1975104" cy="19751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defRPr/>
              </a:pPr>
              <a:endParaRPr lang="en-US" altLang="en-US" sz="2400"/>
            </a:p>
          </p:txBody>
        </p:sp>
        <p:sp>
          <p:nvSpPr>
            <p:cNvPr id="54284" name="Text Box 10">
              <a:extLst>
                <a:ext uri="{FF2B5EF4-FFF2-40B4-BE49-F238E27FC236}">
                  <a16:creationId xmlns:a16="http://schemas.microsoft.com/office/drawing/2014/main" id="{CC4FFDA3-AB29-39DB-9222-3B55567F0B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6315" y="2244853"/>
              <a:ext cx="124745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2400"/>
                <a:t>Original</a:t>
              </a:r>
            </a:p>
            <a:p>
              <a:pPr algn="ctr">
                <a:spcBef>
                  <a:spcPct val="0"/>
                </a:spcBef>
              </a:pPr>
              <a:r>
                <a:rPr lang="en-US" altLang="en-US" sz="2400"/>
                <a:t>image</a:t>
              </a:r>
            </a:p>
          </p:txBody>
        </p:sp>
      </p:grpSp>
      <p:sp>
        <p:nvSpPr>
          <p:cNvPr id="54281" name="TextBox 4">
            <a:extLst>
              <a:ext uri="{FF2B5EF4-FFF2-40B4-BE49-F238E27FC236}">
                <a16:creationId xmlns:a16="http://schemas.microsoft.com/office/drawing/2014/main" id="{128D293E-7F3F-9097-C013-35F779E0D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5438" y="800100"/>
            <a:ext cx="186848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2400"/>
              <a:t>Need this! </a:t>
            </a:r>
            <a:r>
              <a:rPr lang="en-US" altLang="en-US" sz="2000"/>
              <a:t>(Lowest Freq)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9824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78162A73-B30A-9496-FCA8-855783DB38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Da Vinci and The Laplacian Pyramid</a:t>
            </a:r>
            <a:endParaRPr lang="en-US" altLang="en-US"/>
          </a:p>
        </p:txBody>
      </p:sp>
      <p:pic>
        <p:nvPicPr>
          <p:cNvPr id="61443" name="Picture 2" descr="Related image">
            <a:extLst>
              <a:ext uri="{FF2B5EF4-FFF2-40B4-BE49-F238E27FC236}">
                <a16:creationId xmlns:a16="http://schemas.microsoft.com/office/drawing/2014/main" id="{869BA2E3-2197-ECA3-3F5A-B7491BD5E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1028700"/>
            <a:ext cx="7229475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>
            <a:extLst>
              <a:ext uri="{FF2B5EF4-FFF2-40B4-BE49-F238E27FC236}">
                <a16:creationId xmlns:a16="http://schemas.microsoft.com/office/drawing/2014/main" id="{0EA63D33-E299-C19C-7409-EEBBCCBB6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73" y="1392238"/>
            <a:ext cx="8033230" cy="394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491" name="Text Box 3">
            <a:extLst>
              <a:ext uri="{FF2B5EF4-FFF2-40B4-BE49-F238E27FC236}">
                <a16:creationId xmlns:a16="http://schemas.microsoft.com/office/drawing/2014/main" id="{74272582-C99C-03D5-2485-B8E2A0A4C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334000"/>
            <a:ext cx="5087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Leonardo playing with peripheral vision</a:t>
            </a:r>
          </a:p>
        </p:txBody>
      </p:sp>
      <p:sp>
        <p:nvSpPr>
          <p:cNvPr id="63492" name="TextBox 1">
            <a:extLst>
              <a:ext uri="{FF2B5EF4-FFF2-40B4-BE49-F238E27FC236}">
                <a16:creationId xmlns:a16="http://schemas.microsoft.com/office/drawing/2014/main" id="{E6ACD13E-85A3-AE1F-2285-ED08979CC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6408738"/>
            <a:ext cx="69865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hlinkClick r:id="rId4"/>
              </a:rPr>
              <a:t>Livingstone, Vision and Art: The Biology of Seeing</a:t>
            </a:r>
            <a:endParaRPr lang="en-US" altLang="en-US" sz="2400"/>
          </a:p>
          <a:p>
            <a:pPr eaLnBrk="1" hangingPunct="1">
              <a:spcBef>
                <a:spcPct val="0"/>
              </a:spcBef>
            </a:pPr>
            <a:endParaRPr lang="en-US" altLang="en-US" sz="2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5726B7-C4AB-F2BB-31BC-3183FA5B08F7}"/>
              </a:ext>
            </a:extLst>
          </p:cNvPr>
          <p:cNvSpPr txBox="1">
            <a:spLocks/>
          </p:cNvSpPr>
          <p:nvPr/>
        </p:nvSpPr>
        <p:spPr>
          <a:xfrm>
            <a:off x="685800" y="152400"/>
            <a:ext cx="7772400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/>
              <a:t>Da Vinci and The Laplacian Pyramid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4">
            <a:extLst>
              <a:ext uri="{FF2B5EF4-FFF2-40B4-BE49-F238E27FC236}">
                <a16:creationId xmlns:a16="http://schemas.microsoft.com/office/drawing/2014/main" id="{7BE53464-99AC-06A9-CC0A-0AA1FB7EEF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Band-pass Pyramid Blending</a:t>
            </a:r>
          </a:p>
        </p:txBody>
      </p:sp>
      <p:graphicFrame>
        <p:nvGraphicFramePr>
          <p:cNvPr id="78851" name="Object 6">
            <a:extLst>
              <a:ext uri="{FF2B5EF4-FFF2-40B4-BE49-F238E27FC236}">
                <a16:creationId xmlns:a16="http://schemas.microsoft.com/office/drawing/2014/main" id="{313D2D0A-B163-BEFC-88E9-377C45C60B65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-76200" y="1828800"/>
          <a:ext cx="3733800" cy="350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4896533" imgH="3419952" progId="MSPhotoEd.3">
                  <p:embed/>
                </p:oleObj>
              </mc:Choice>
              <mc:Fallback>
                <p:oleObj name="Photo Editor Photo" r:id="rId3" imgW="4896533" imgH="3419952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7688" r="32880" b="22145"/>
                      <a:stretch>
                        <a:fillRect/>
                      </a:stretch>
                    </p:blipFill>
                    <p:spPr bwMode="auto">
                      <a:xfrm>
                        <a:off x="-76200" y="1828800"/>
                        <a:ext cx="3733800" cy="350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2" name="Object 11">
            <a:extLst>
              <a:ext uri="{FF2B5EF4-FFF2-40B4-BE49-F238E27FC236}">
                <a16:creationId xmlns:a16="http://schemas.microsoft.com/office/drawing/2014/main" id="{77D1AB33-0BC0-DD2F-DA77-B3C35AC556FE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410200" y="1828800"/>
          <a:ext cx="3657600" cy="351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4896533" imgH="3419952" progId="MSPhotoEd.3">
                  <p:embed/>
                </p:oleObj>
              </mc:Choice>
              <mc:Fallback>
                <p:oleObj name="Photo Editor Photo" r:id="rId5" imgW="4896533" imgH="3419952" progId="MSPhotoEd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7688" r="32880" b="22145"/>
                      <a:stretch>
                        <a:fillRect/>
                      </a:stretch>
                    </p:blipFill>
                    <p:spPr bwMode="auto">
                      <a:xfrm>
                        <a:off x="5410200" y="1828800"/>
                        <a:ext cx="3657600" cy="351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853" name="Group 41">
            <a:extLst>
              <a:ext uri="{FF2B5EF4-FFF2-40B4-BE49-F238E27FC236}">
                <a16:creationId xmlns:a16="http://schemas.microsoft.com/office/drawing/2014/main" id="{C6F689C5-BDBA-B4B3-85FB-B1114F0EEBFE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1600200"/>
            <a:ext cx="838200" cy="1128713"/>
            <a:chOff x="384" y="2793"/>
            <a:chExt cx="351" cy="711"/>
          </a:xfrm>
        </p:grpSpPr>
        <p:sp>
          <p:nvSpPr>
            <p:cNvPr id="78881" name="Line 42">
              <a:extLst>
                <a:ext uri="{FF2B5EF4-FFF2-40B4-BE49-F238E27FC236}">
                  <a16:creationId xmlns:a16="http://schemas.microsoft.com/office/drawing/2014/main" id="{9C684085-85BC-F4AD-33A0-7895FFDE48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8882" name="Group 43">
              <a:extLst>
                <a:ext uri="{FF2B5EF4-FFF2-40B4-BE49-F238E27FC236}">
                  <a16:creationId xmlns:a16="http://schemas.microsoft.com/office/drawing/2014/main" id="{650F8CB5-ED7E-3C2A-FEF2-9DD6F6288D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928"/>
              <a:ext cx="63" cy="528"/>
              <a:chOff x="672" y="2928"/>
              <a:chExt cx="2016" cy="528"/>
            </a:xfrm>
          </p:grpSpPr>
          <p:sp>
            <p:nvSpPr>
              <p:cNvPr id="78889" name="Line 44">
                <a:extLst>
                  <a:ext uri="{FF2B5EF4-FFF2-40B4-BE49-F238E27FC236}">
                    <a16:creationId xmlns:a16="http://schemas.microsoft.com/office/drawing/2014/main" id="{8E89DB67-2656-7994-112C-B9D8A53CD0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90" name="Line 45">
                <a:extLst>
                  <a:ext uri="{FF2B5EF4-FFF2-40B4-BE49-F238E27FC236}">
                    <a16:creationId xmlns:a16="http://schemas.microsoft.com/office/drawing/2014/main" id="{13C9388B-1369-1157-5780-CD5D44B21D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91" name="Line 46">
                <a:extLst>
                  <a:ext uri="{FF2B5EF4-FFF2-40B4-BE49-F238E27FC236}">
                    <a16:creationId xmlns:a16="http://schemas.microsoft.com/office/drawing/2014/main" id="{6BA7BE41-521C-8EC0-68EE-09BC548CDD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456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8883" name="Group 47">
              <a:extLst>
                <a:ext uri="{FF2B5EF4-FFF2-40B4-BE49-F238E27FC236}">
                  <a16:creationId xmlns:a16="http://schemas.microsoft.com/office/drawing/2014/main" id="{D34A87E8-7B8A-5448-5BF0-32560622A8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" y="3273"/>
              <a:ext cx="236" cy="231"/>
              <a:chOff x="484" y="3273"/>
              <a:chExt cx="236" cy="231"/>
            </a:xfrm>
          </p:grpSpPr>
          <p:sp>
            <p:nvSpPr>
              <p:cNvPr id="78887" name="Line 48">
                <a:extLst>
                  <a:ext uri="{FF2B5EF4-FFF2-40B4-BE49-F238E27FC236}">
                    <a16:creationId xmlns:a16="http://schemas.microsoft.com/office/drawing/2014/main" id="{48AE3554-1E27-B85E-8946-C42C0EF9AB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88" name="Text Box 49">
                <a:extLst>
                  <a:ext uri="{FF2B5EF4-FFF2-40B4-BE49-F238E27FC236}">
                    <a16:creationId xmlns:a16="http://schemas.microsoft.com/office/drawing/2014/main" id="{D578AD35-D20B-D965-A385-6861F8454B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78884" name="Group 50">
              <a:extLst>
                <a:ext uri="{FF2B5EF4-FFF2-40B4-BE49-F238E27FC236}">
                  <a16:creationId xmlns:a16="http://schemas.microsoft.com/office/drawing/2014/main" id="{A8C7F936-ABB4-825B-3F68-A8706BF4B4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2793"/>
              <a:ext cx="236" cy="231"/>
              <a:chOff x="484" y="3273"/>
              <a:chExt cx="236" cy="231"/>
            </a:xfrm>
          </p:grpSpPr>
          <p:sp>
            <p:nvSpPr>
              <p:cNvPr id="78885" name="Line 51">
                <a:extLst>
                  <a:ext uri="{FF2B5EF4-FFF2-40B4-BE49-F238E27FC236}">
                    <a16:creationId xmlns:a16="http://schemas.microsoft.com/office/drawing/2014/main" id="{9AE7C38B-CD00-C3E1-5395-270E0B30A8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86" name="Text Box 52">
                <a:extLst>
                  <a:ext uri="{FF2B5EF4-FFF2-40B4-BE49-F238E27FC236}">
                    <a16:creationId xmlns:a16="http://schemas.microsoft.com/office/drawing/2014/main" id="{2DF531FD-9B8D-3580-AE48-E7D3B010A1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</p:grpSp>
      <p:grpSp>
        <p:nvGrpSpPr>
          <p:cNvPr id="78854" name="Group 53">
            <a:extLst>
              <a:ext uri="{FF2B5EF4-FFF2-40B4-BE49-F238E27FC236}">
                <a16:creationId xmlns:a16="http://schemas.microsoft.com/office/drawing/2014/main" id="{9CA36297-67A3-D465-4818-4850D7DEB602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2605088"/>
            <a:ext cx="838200" cy="1128712"/>
            <a:chOff x="384" y="2793"/>
            <a:chExt cx="351" cy="711"/>
          </a:xfrm>
        </p:grpSpPr>
        <p:sp>
          <p:nvSpPr>
            <p:cNvPr id="78870" name="Line 54">
              <a:extLst>
                <a:ext uri="{FF2B5EF4-FFF2-40B4-BE49-F238E27FC236}">
                  <a16:creationId xmlns:a16="http://schemas.microsoft.com/office/drawing/2014/main" id="{18CE814A-D834-7985-3AA1-6729117A3B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8871" name="Group 55">
              <a:extLst>
                <a:ext uri="{FF2B5EF4-FFF2-40B4-BE49-F238E27FC236}">
                  <a16:creationId xmlns:a16="http://schemas.microsoft.com/office/drawing/2014/main" id="{9E166160-0D56-A5FA-3A2E-1AF564C94A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928"/>
              <a:ext cx="63" cy="528"/>
              <a:chOff x="672" y="2928"/>
              <a:chExt cx="2016" cy="528"/>
            </a:xfrm>
          </p:grpSpPr>
          <p:sp>
            <p:nvSpPr>
              <p:cNvPr id="78878" name="Line 56">
                <a:extLst>
                  <a:ext uri="{FF2B5EF4-FFF2-40B4-BE49-F238E27FC236}">
                    <a16:creationId xmlns:a16="http://schemas.microsoft.com/office/drawing/2014/main" id="{E6F7C7D1-25C4-48BD-5BBF-C670FF33F5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79" name="Line 57">
                <a:extLst>
                  <a:ext uri="{FF2B5EF4-FFF2-40B4-BE49-F238E27FC236}">
                    <a16:creationId xmlns:a16="http://schemas.microsoft.com/office/drawing/2014/main" id="{A0F59E2F-8328-DA07-A77E-2184010946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80" name="Line 58">
                <a:extLst>
                  <a:ext uri="{FF2B5EF4-FFF2-40B4-BE49-F238E27FC236}">
                    <a16:creationId xmlns:a16="http://schemas.microsoft.com/office/drawing/2014/main" id="{4791ADB3-CE30-F7F7-FA87-FD1953E638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456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8872" name="Group 59">
              <a:extLst>
                <a:ext uri="{FF2B5EF4-FFF2-40B4-BE49-F238E27FC236}">
                  <a16:creationId xmlns:a16="http://schemas.microsoft.com/office/drawing/2014/main" id="{41871979-AE4B-ED01-F6E1-059D845A29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" y="3273"/>
              <a:ext cx="236" cy="231"/>
              <a:chOff x="484" y="3273"/>
              <a:chExt cx="236" cy="231"/>
            </a:xfrm>
          </p:grpSpPr>
          <p:sp>
            <p:nvSpPr>
              <p:cNvPr id="78876" name="Line 60">
                <a:extLst>
                  <a:ext uri="{FF2B5EF4-FFF2-40B4-BE49-F238E27FC236}">
                    <a16:creationId xmlns:a16="http://schemas.microsoft.com/office/drawing/2014/main" id="{F818204F-60BB-3BE1-D194-4DEA98941A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77" name="Text Box 61">
                <a:extLst>
                  <a:ext uri="{FF2B5EF4-FFF2-40B4-BE49-F238E27FC236}">
                    <a16:creationId xmlns:a16="http://schemas.microsoft.com/office/drawing/2014/main" id="{3AC7CB7B-8951-5DD0-1868-8822EB17CC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78873" name="Group 62">
              <a:extLst>
                <a:ext uri="{FF2B5EF4-FFF2-40B4-BE49-F238E27FC236}">
                  <a16:creationId xmlns:a16="http://schemas.microsoft.com/office/drawing/2014/main" id="{4391A40F-32F5-5E0D-A76C-C914AF0CCA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2793"/>
              <a:ext cx="236" cy="231"/>
              <a:chOff x="484" y="3273"/>
              <a:chExt cx="236" cy="231"/>
            </a:xfrm>
          </p:grpSpPr>
          <p:sp>
            <p:nvSpPr>
              <p:cNvPr id="78874" name="Line 63">
                <a:extLst>
                  <a:ext uri="{FF2B5EF4-FFF2-40B4-BE49-F238E27FC236}">
                    <a16:creationId xmlns:a16="http://schemas.microsoft.com/office/drawing/2014/main" id="{644892E2-0CFA-2D1E-30B2-CED2EDFF05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75" name="Text Box 64">
                <a:extLst>
                  <a:ext uri="{FF2B5EF4-FFF2-40B4-BE49-F238E27FC236}">
                    <a16:creationId xmlns:a16="http://schemas.microsoft.com/office/drawing/2014/main" id="{111DADD7-A38A-8D52-88F9-223BCF8302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</p:grpSp>
      <p:grpSp>
        <p:nvGrpSpPr>
          <p:cNvPr id="78855" name="Group 65">
            <a:extLst>
              <a:ext uri="{FF2B5EF4-FFF2-40B4-BE49-F238E27FC236}">
                <a16:creationId xmlns:a16="http://schemas.microsoft.com/office/drawing/2014/main" id="{C94F62EE-9DCD-B69F-9D1B-F9262A7777E1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4052888"/>
            <a:ext cx="838200" cy="1128712"/>
            <a:chOff x="384" y="2793"/>
            <a:chExt cx="351" cy="711"/>
          </a:xfrm>
        </p:grpSpPr>
        <p:sp>
          <p:nvSpPr>
            <p:cNvPr id="78859" name="Line 66">
              <a:extLst>
                <a:ext uri="{FF2B5EF4-FFF2-40B4-BE49-F238E27FC236}">
                  <a16:creationId xmlns:a16="http://schemas.microsoft.com/office/drawing/2014/main" id="{796FCDF4-2D8E-2912-FD81-C3A8231B05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8860" name="Group 67">
              <a:extLst>
                <a:ext uri="{FF2B5EF4-FFF2-40B4-BE49-F238E27FC236}">
                  <a16:creationId xmlns:a16="http://schemas.microsoft.com/office/drawing/2014/main" id="{807FF9B4-0DDD-E082-2C40-8763101EA5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928"/>
              <a:ext cx="63" cy="528"/>
              <a:chOff x="672" y="2928"/>
              <a:chExt cx="2016" cy="528"/>
            </a:xfrm>
          </p:grpSpPr>
          <p:sp>
            <p:nvSpPr>
              <p:cNvPr id="78867" name="Line 68">
                <a:extLst>
                  <a:ext uri="{FF2B5EF4-FFF2-40B4-BE49-F238E27FC236}">
                    <a16:creationId xmlns:a16="http://schemas.microsoft.com/office/drawing/2014/main" id="{59CFCABE-7A66-88A5-F5A8-F690CE358B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68" name="Line 69">
                <a:extLst>
                  <a:ext uri="{FF2B5EF4-FFF2-40B4-BE49-F238E27FC236}">
                    <a16:creationId xmlns:a16="http://schemas.microsoft.com/office/drawing/2014/main" id="{4364FE2B-A535-4D03-00C0-53403FBF3C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72" y="2928"/>
                <a:ext cx="2016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69" name="Line 70">
                <a:extLst>
                  <a:ext uri="{FF2B5EF4-FFF2-40B4-BE49-F238E27FC236}">
                    <a16:creationId xmlns:a16="http://schemas.microsoft.com/office/drawing/2014/main" id="{222E892E-0D60-12B0-847E-8DFC112D4F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456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8861" name="Group 71">
              <a:extLst>
                <a:ext uri="{FF2B5EF4-FFF2-40B4-BE49-F238E27FC236}">
                  <a16:creationId xmlns:a16="http://schemas.microsoft.com/office/drawing/2014/main" id="{4A0165E2-0F27-7353-9EDB-2F2B438635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" y="3273"/>
              <a:ext cx="236" cy="231"/>
              <a:chOff x="484" y="3273"/>
              <a:chExt cx="236" cy="231"/>
            </a:xfrm>
          </p:grpSpPr>
          <p:sp>
            <p:nvSpPr>
              <p:cNvPr id="78865" name="Line 72">
                <a:extLst>
                  <a:ext uri="{FF2B5EF4-FFF2-40B4-BE49-F238E27FC236}">
                    <a16:creationId xmlns:a16="http://schemas.microsoft.com/office/drawing/2014/main" id="{8029262B-6611-9A57-61C3-8A26B33987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66" name="Text Box 73">
                <a:extLst>
                  <a:ext uri="{FF2B5EF4-FFF2-40B4-BE49-F238E27FC236}">
                    <a16:creationId xmlns:a16="http://schemas.microsoft.com/office/drawing/2014/main" id="{0E4A5B1D-6255-C0C1-5B80-ABCE560073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0</a:t>
                </a:r>
              </a:p>
            </p:txBody>
          </p:sp>
        </p:grpSp>
        <p:grpSp>
          <p:nvGrpSpPr>
            <p:cNvPr id="78862" name="Group 74">
              <a:extLst>
                <a:ext uri="{FF2B5EF4-FFF2-40B4-BE49-F238E27FC236}">
                  <a16:creationId xmlns:a16="http://schemas.microsoft.com/office/drawing/2014/main" id="{2E7FB904-95C5-F0C8-6A28-25F85CD4E8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2793"/>
              <a:ext cx="236" cy="231"/>
              <a:chOff x="484" y="3273"/>
              <a:chExt cx="236" cy="231"/>
            </a:xfrm>
          </p:grpSpPr>
          <p:sp>
            <p:nvSpPr>
              <p:cNvPr id="78863" name="Line 75">
                <a:extLst>
                  <a:ext uri="{FF2B5EF4-FFF2-40B4-BE49-F238E27FC236}">
                    <a16:creationId xmlns:a16="http://schemas.microsoft.com/office/drawing/2014/main" id="{0FBFB18D-19CB-2D36-7CA9-3C2A90659B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40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64" name="Text Box 76">
                <a:extLst>
                  <a:ext uri="{FF2B5EF4-FFF2-40B4-BE49-F238E27FC236}">
                    <a16:creationId xmlns:a16="http://schemas.microsoft.com/office/drawing/2014/main" id="{F5E4B5E6-866E-2887-63CE-243329BBE2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" y="3273"/>
                <a:ext cx="12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en-US" altLang="en-US" sz="1800">
                    <a:latin typeface="Times New Roman" panose="02020603050405020304" pitchFamily="18" charset="0"/>
                  </a:rPr>
                  <a:t>1</a:t>
                </a:r>
              </a:p>
            </p:txBody>
          </p:sp>
        </p:grpSp>
      </p:grpSp>
      <p:sp>
        <p:nvSpPr>
          <p:cNvPr id="78856" name="Text Box 77">
            <a:extLst>
              <a:ext uri="{FF2B5EF4-FFF2-40B4-BE49-F238E27FC236}">
                <a16:creationId xmlns:a16="http://schemas.microsoft.com/office/drawing/2014/main" id="{6D7A7986-6921-920E-86B1-61A2DDA95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5791200"/>
            <a:ext cx="1862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Left pyramid</a:t>
            </a:r>
          </a:p>
        </p:txBody>
      </p:sp>
      <p:sp>
        <p:nvSpPr>
          <p:cNvPr id="78857" name="Text Box 78">
            <a:extLst>
              <a:ext uri="{FF2B5EF4-FFF2-40B4-BE49-F238E27FC236}">
                <a16:creationId xmlns:a16="http://schemas.microsoft.com/office/drawing/2014/main" id="{470584B1-AC95-6436-9672-9B73741E1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791200"/>
            <a:ext cx="2066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Right pyramid</a:t>
            </a:r>
          </a:p>
        </p:txBody>
      </p:sp>
      <p:sp>
        <p:nvSpPr>
          <p:cNvPr id="78858" name="Text Box 79">
            <a:extLst>
              <a:ext uri="{FF2B5EF4-FFF2-40B4-BE49-F238E27FC236}">
                <a16:creationId xmlns:a16="http://schemas.microsoft.com/office/drawing/2014/main" id="{0AD955B2-E55B-DE6A-681F-CA28049D8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925" y="5791200"/>
            <a:ext cx="931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blend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1D3A36DA-D399-98BE-5C86-B5DA2A437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Pyramid Blending (Burt and Adelson)</a:t>
            </a:r>
          </a:p>
        </p:txBody>
      </p:sp>
      <p:pic>
        <p:nvPicPr>
          <p:cNvPr id="80899" name="Picture 3" descr="apple">
            <a:extLst>
              <a:ext uri="{FF2B5EF4-FFF2-40B4-BE49-F238E27FC236}">
                <a16:creationId xmlns:a16="http://schemas.microsoft.com/office/drawing/2014/main" id="{51CB1A37-16D3-D276-9416-766B754BB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3490913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Picture 4" descr="orange">
            <a:extLst>
              <a:ext uri="{FF2B5EF4-FFF2-40B4-BE49-F238E27FC236}">
                <a16:creationId xmlns:a16="http://schemas.microsoft.com/office/drawing/2014/main" id="{76289ACF-19AD-AEBD-228F-005C0FD28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3429000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5" descr="contribR">
            <a:extLst>
              <a:ext uri="{FF2B5EF4-FFF2-40B4-BE49-F238E27FC236}">
                <a16:creationId xmlns:a16="http://schemas.microsoft.com/office/drawing/2014/main" id="{9B5A5E32-7C6D-FA32-30FE-A77859859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38600"/>
            <a:ext cx="87630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33A99E-B669-721A-8B1F-1797A86542B6}"/>
              </a:ext>
            </a:extLst>
          </p:cNvPr>
          <p:cNvSpPr txBox="1"/>
          <p:nvPr/>
        </p:nvSpPr>
        <p:spPr>
          <a:xfrm>
            <a:off x="457200" y="6464300"/>
            <a:ext cx="1219581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dirty="0"/>
              <a:t>Burt and Adelson (1983), A Multiresolution Spline With Application to Image Mosaics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0968C6FD-C829-17E3-3F1D-358293EBF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85800"/>
            <a:ext cx="8001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2400"/>
          </a:p>
        </p:txBody>
      </p:sp>
      <p:pic>
        <p:nvPicPr>
          <p:cNvPr id="81923" name="Picture 3" descr="level0R">
            <a:extLst>
              <a:ext uri="{FF2B5EF4-FFF2-40B4-BE49-F238E27FC236}">
                <a16:creationId xmlns:a16="http://schemas.microsoft.com/office/drawing/2014/main" id="{903F0B78-456A-58A1-77FE-9161B3255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4340225"/>
            <a:ext cx="7466012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>
            <a:extLst>
              <a:ext uri="{FF2B5EF4-FFF2-40B4-BE49-F238E27FC236}">
                <a16:creationId xmlns:a16="http://schemas.microsoft.com/office/drawing/2014/main" id="{554F95AC-AB52-F434-CD5F-757358706B50}"/>
              </a:ext>
            </a:extLst>
          </p:cNvPr>
          <p:cNvGrpSpPr>
            <a:grpSpLocks/>
          </p:cNvGrpSpPr>
          <p:nvPr/>
        </p:nvGrpSpPr>
        <p:grpSpPr bwMode="auto">
          <a:xfrm>
            <a:off x="117475" y="255588"/>
            <a:ext cx="8643938" cy="2068512"/>
            <a:chOff x="74" y="161"/>
            <a:chExt cx="5445" cy="1303"/>
          </a:xfrm>
        </p:grpSpPr>
        <p:pic>
          <p:nvPicPr>
            <p:cNvPr id="81933" name="Picture 5" descr="level4R">
              <a:extLst>
                <a:ext uri="{FF2B5EF4-FFF2-40B4-BE49-F238E27FC236}">
                  <a16:creationId xmlns:a16="http://schemas.microsoft.com/office/drawing/2014/main" id="{E1ED3A31-E11E-6F67-B61F-213D51AE6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161"/>
              <a:ext cx="4703" cy="1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34" name="Text Box 6">
              <a:extLst>
                <a:ext uri="{FF2B5EF4-FFF2-40B4-BE49-F238E27FC236}">
                  <a16:creationId xmlns:a16="http://schemas.microsoft.com/office/drawing/2014/main" id="{9268D731-F500-E411-B651-226100787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" y="432"/>
              <a:ext cx="807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400">
                  <a:latin typeface="Times New Roman" panose="02020603050405020304" pitchFamily="18" charset="0"/>
                </a:rPr>
                <a:t>laplacian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en-US" altLang="en-US" sz="2400">
                  <a:latin typeface="Times New Roman" panose="02020603050405020304" pitchFamily="18" charset="0"/>
                </a:rPr>
                <a:t>level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en-US" altLang="en-US" sz="2400">
                  <a:latin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3" name="Group 7">
            <a:extLst>
              <a:ext uri="{FF2B5EF4-FFF2-40B4-BE49-F238E27FC236}">
                <a16:creationId xmlns:a16="http://schemas.microsoft.com/office/drawing/2014/main" id="{ED522600-DEC1-7CE5-37A3-8BB730A1F9DA}"/>
              </a:ext>
            </a:extLst>
          </p:cNvPr>
          <p:cNvGrpSpPr>
            <a:grpSpLocks/>
          </p:cNvGrpSpPr>
          <p:nvPr/>
        </p:nvGrpSpPr>
        <p:grpSpPr bwMode="auto">
          <a:xfrm>
            <a:off x="117475" y="2305050"/>
            <a:ext cx="8645525" cy="2062163"/>
            <a:chOff x="74" y="1452"/>
            <a:chExt cx="5446" cy="1299"/>
          </a:xfrm>
        </p:grpSpPr>
        <p:pic>
          <p:nvPicPr>
            <p:cNvPr id="81931" name="Picture 8" descr="level2R">
              <a:extLst>
                <a:ext uri="{FF2B5EF4-FFF2-40B4-BE49-F238E27FC236}">
                  <a16:creationId xmlns:a16="http://schemas.microsoft.com/office/drawing/2014/main" id="{8022FF5F-24F4-D300-BAAC-731115D746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1452"/>
              <a:ext cx="4704" cy="1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32" name="Text Box 9">
              <a:extLst>
                <a:ext uri="{FF2B5EF4-FFF2-40B4-BE49-F238E27FC236}">
                  <a16:creationId xmlns:a16="http://schemas.microsoft.com/office/drawing/2014/main" id="{B32294AE-81A3-4D98-91A5-995A386E47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" y="1728"/>
              <a:ext cx="807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en-US" sz="2400">
                  <a:latin typeface="Times New Roman" panose="02020603050405020304" pitchFamily="18" charset="0"/>
                </a:rPr>
                <a:t>laplacian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en-US" altLang="en-US" sz="2400">
                  <a:latin typeface="Times New Roman" panose="02020603050405020304" pitchFamily="18" charset="0"/>
                </a:rPr>
                <a:t>level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en-US" altLang="en-US" sz="2400">
                  <a:latin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81926" name="Text Box 10">
            <a:extLst>
              <a:ext uri="{FF2B5EF4-FFF2-40B4-BE49-F238E27FC236}">
                <a16:creationId xmlns:a16="http://schemas.microsoft.com/office/drawing/2014/main" id="{5476A587-6391-C84C-C888-5E346A252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75" y="4756150"/>
            <a:ext cx="12811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laplacian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level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81927" name="Text Box 11">
            <a:extLst>
              <a:ext uri="{FF2B5EF4-FFF2-40B4-BE49-F238E27FC236}">
                <a16:creationId xmlns:a16="http://schemas.microsoft.com/office/drawing/2014/main" id="{2EF6BD76-BBC9-8B78-8882-8A976E5BC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50" y="6324600"/>
            <a:ext cx="1679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left pyramid</a:t>
            </a:r>
          </a:p>
        </p:txBody>
      </p:sp>
      <p:sp>
        <p:nvSpPr>
          <p:cNvPr id="81928" name="Text Box 12">
            <a:extLst>
              <a:ext uri="{FF2B5EF4-FFF2-40B4-BE49-F238E27FC236}">
                <a16:creationId xmlns:a16="http://schemas.microsoft.com/office/drawing/2014/main" id="{45DFBFD0-5407-1548-C728-FB45A4B08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1288" y="6324600"/>
            <a:ext cx="1849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right pyramid</a:t>
            </a:r>
          </a:p>
        </p:txBody>
      </p:sp>
      <p:sp>
        <p:nvSpPr>
          <p:cNvPr id="81929" name="Text Box 13">
            <a:extLst>
              <a:ext uri="{FF2B5EF4-FFF2-40B4-BE49-F238E27FC236}">
                <a16:creationId xmlns:a16="http://schemas.microsoft.com/office/drawing/2014/main" id="{7AB1FC85-302D-77D5-5C31-C52385F5F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813" y="6324600"/>
            <a:ext cx="223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blended pyramid</a:t>
            </a:r>
          </a:p>
        </p:txBody>
      </p:sp>
      <p:sp>
        <p:nvSpPr>
          <p:cNvPr id="81930" name="Line 14">
            <a:extLst>
              <a:ext uri="{FF2B5EF4-FFF2-40B4-BE49-F238E27FC236}">
                <a16:creationId xmlns:a16="http://schemas.microsoft.com/office/drawing/2014/main" id="{3E1F14F3-607F-7E75-79F7-1C404AE6B3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304800"/>
            <a:ext cx="0" cy="5943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C8685-E59F-3902-0D1B-CB60E0C79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Image Blending">
            <a:extLst>
              <a:ext uri="{FF2B5EF4-FFF2-40B4-BE49-F238E27FC236}">
                <a16:creationId xmlns:a16="http://schemas.microsoft.com/office/drawing/2014/main" id="{AADFBEE3-5650-F91F-6873-23478F029F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3412" y="-39960"/>
            <a:ext cx="7877175" cy="1143001"/>
          </a:xfrm>
          <a:prstGeom prst="rect">
            <a:avLst/>
          </a:prstGeom>
        </p:spPr>
        <p:txBody>
          <a:bodyPr/>
          <a:lstStyle/>
          <a:p>
            <a:r>
              <a:rPr dirty="0"/>
              <a:t>Image Blending</a:t>
            </a:r>
            <a:r>
              <a:rPr lang="en-US" dirty="0"/>
              <a:t> with Mask</a:t>
            </a:r>
            <a:endParaRPr dirty="0"/>
          </a:p>
        </p:txBody>
      </p:sp>
      <p:sp>
        <p:nvSpPr>
          <p:cNvPr id="908" name="Slide Number">
            <a:extLst>
              <a:ext uri="{FF2B5EF4-FFF2-40B4-BE49-F238E27FC236}">
                <a16:creationId xmlns:a16="http://schemas.microsoft.com/office/drawing/2014/main" id="{1EA76DCD-7A0F-6FCC-C43A-564167913A9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ctr" defTabSz="309563" eaLnBrk="1" fontAlgn="auto">
              <a:spcBef>
                <a:spcPts val="0"/>
              </a:spcBef>
              <a:spcAft>
                <a:spcPts val="0"/>
              </a:spcAft>
              <a:defRPr/>
            </a:pPr>
            <a:fld id="{86CB4B4D-7CA3-9044-876B-883B54F8677D}" type="slidenum">
              <a:rPr sz="900" kern="0">
                <a:solidFill>
                  <a:srgbClr val="000000"/>
                </a:solidFill>
                <a:latin typeface="Helvetica Neue Light"/>
                <a:sym typeface="Helvetica Neue Light"/>
              </a:rPr>
              <a:pPr algn="ctr" defTabSz="309563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sz="900" kern="0">
              <a:solidFill>
                <a:srgbClr val="000000"/>
              </a:solidFill>
              <a:latin typeface="Helvetica Neue Light"/>
              <a:sym typeface="Helvetica Neue Light"/>
            </a:endParaRPr>
          </a:p>
        </p:txBody>
      </p:sp>
      <p:pic>
        <p:nvPicPr>
          <p:cNvPr id="909" name="Image" descr="Image">
            <a:extLst>
              <a:ext uri="{FF2B5EF4-FFF2-40B4-BE49-F238E27FC236}">
                <a16:creationId xmlns:a16="http://schemas.microsoft.com/office/drawing/2014/main" id="{1E460AA7-83A6-9191-70E4-CE5DC7EE26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1890954"/>
            <a:ext cx="4013374" cy="1964922"/>
          </a:xfrm>
          <a:prstGeom prst="rect">
            <a:avLst/>
          </a:prstGeom>
          <a:ln w="12700">
            <a:miter lim="400000"/>
          </a:ln>
        </p:spPr>
      </p:pic>
      <p:sp>
        <p:nvSpPr>
          <p:cNvPr id="910" name="Rectangle">
            <a:extLst>
              <a:ext uri="{FF2B5EF4-FFF2-40B4-BE49-F238E27FC236}">
                <a16:creationId xmlns:a16="http://schemas.microsoft.com/office/drawing/2014/main" id="{8869E01E-83C2-7052-5CC9-EE9CBE52F6D0}"/>
              </a:ext>
            </a:extLst>
          </p:cNvPr>
          <p:cNvSpPr/>
          <p:nvPr/>
        </p:nvSpPr>
        <p:spPr>
          <a:xfrm>
            <a:off x="4700949" y="1904217"/>
            <a:ext cx="1862138" cy="192178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309563" eaLnBrk="1" fontAlgn="auto">
              <a:spcBef>
                <a:spcPts val="0"/>
              </a:spcBef>
              <a:spcAft>
                <a:spcPts val="0"/>
              </a:spcAft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 kern="0">
              <a:solidFill>
                <a:srgbClr val="000000"/>
              </a:solidFill>
              <a:latin typeface="Helvetica Neue Medium"/>
              <a:sym typeface="Helvetica Neue Medium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1" name="Equation">
                <a:extLst>
                  <a:ext uri="{FF2B5EF4-FFF2-40B4-BE49-F238E27FC236}">
                    <a16:creationId xmlns:a16="http://schemas.microsoft.com/office/drawing/2014/main" id="{B0467BB0-9F96-8497-065C-AF6CDDF4413B}"/>
                  </a:ext>
                </a:extLst>
              </p:cNvPr>
              <p:cNvSpPr txBox="1"/>
              <p:nvPr/>
            </p:nvSpPr>
            <p:spPr>
              <a:xfrm>
                <a:off x="1383127" y="3930826"/>
                <a:ext cx="497124" cy="48051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342900" eaLnBrk="1" fontAlgn="auto" latinLnBrk="1">
                  <a:spcBef>
                    <a:spcPts val="0"/>
                  </a:spcBef>
                  <a:spcAft>
                    <a:spcPts val="0"/>
                  </a:spcAft>
                  <a:defRPr sz="1800" b="0"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sz="3113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Helvetica Neue"/>
                            </a:rPr>
                          </m:ctrlPr>
                        </m:sSupPr>
                        <m:e>
                          <m:r>
                            <a:rPr sz="3113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Helvetica Neue"/>
                            </a:rPr>
                            <m:t>𝐼</m:t>
                          </m:r>
                        </m:e>
                        <m:sup>
                          <m:r>
                            <a:rPr sz="3113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Helvetica Neue"/>
                            </a:rPr>
                            <m:t>𝐴</m:t>
                          </m:r>
                        </m:sup>
                      </m:sSup>
                    </m:oMath>
                  </m:oMathPara>
                </a14:m>
                <a:endParaRPr sz="3113" kern="0">
                  <a:solidFill>
                    <a:srgbClr val="000000"/>
                  </a:solidFill>
                  <a:latin typeface="Helvetica Neue"/>
                  <a:sym typeface="Helvetica Neue"/>
                </a:endParaRPr>
              </a:p>
            </p:txBody>
          </p:sp>
        </mc:Choice>
        <mc:Fallback xmlns="">
          <p:sp>
            <p:nvSpPr>
              <p:cNvPr id="91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127" y="3930826"/>
                <a:ext cx="497124" cy="4805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2" name="Equation">
                <a:extLst>
                  <a:ext uri="{FF2B5EF4-FFF2-40B4-BE49-F238E27FC236}">
                    <a16:creationId xmlns:a16="http://schemas.microsoft.com/office/drawing/2014/main" id="{BF0F83DB-14B7-D1AB-623B-4CBEFFC888A1}"/>
                  </a:ext>
                </a:extLst>
              </p:cNvPr>
              <p:cNvSpPr txBox="1"/>
              <p:nvPr/>
            </p:nvSpPr>
            <p:spPr>
              <a:xfrm>
                <a:off x="3437031" y="3930827"/>
                <a:ext cx="495585" cy="47904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342900" eaLnBrk="1" fontAlgn="auto" latinLnBrk="1">
                  <a:spcBef>
                    <a:spcPts val="0"/>
                  </a:spcBef>
                  <a:spcAft>
                    <a:spcPts val="0"/>
                  </a:spcAft>
                  <a:defRPr sz="1800" b="0"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sz="3113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Helvetica Neue"/>
                            </a:rPr>
                          </m:ctrlPr>
                        </m:sSupPr>
                        <m:e>
                          <m:r>
                            <a:rPr sz="3113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Helvetica Neue"/>
                            </a:rPr>
                            <m:t>𝐼</m:t>
                          </m:r>
                        </m:e>
                        <m:sup>
                          <m:r>
                            <a:rPr sz="3113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Helvetica Neue"/>
                            </a:rPr>
                            <m:t>𝐵</m:t>
                          </m:r>
                        </m:sup>
                      </m:sSup>
                    </m:oMath>
                  </m:oMathPara>
                </a14:m>
                <a:endParaRPr sz="3113" kern="0">
                  <a:solidFill>
                    <a:srgbClr val="000000"/>
                  </a:solidFill>
                  <a:latin typeface="Helvetica Neue"/>
                  <a:sym typeface="Helvetica Neue"/>
                </a:endParaRPr>
              </a:p>
            </p:txBody>
          </p:sp>
        </mc:Choice>
        <mc:Fallback xmlns="">
          <p:sp>
            <p:nvSpPr>
              <p:cNvPr id="91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031" y="3930827"/>
                <a:ext cx="495585" cy="4790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3" name="Equation">
                <a:extLst>
                  <a:ext uri="{FF2B5EF4-FFF2-40B4-BE49-F238E27FC236}">
                    <a16:creationId xmlns:a16="http://schemas.microsoft.com/office/drawing/2014/main" id="{68831FC0-4110-07BE-DFCB-971A53BEEB97}"/>
                  </a:ext>
                </a:extLst>
              </p:cNvPr>
              <p:cNvSpPr txBox="1"/>
              <p:nvPr/>
            </p:nvSpPr>
            <p:spPr>
              <a:xfrm>
                <a:off x="5504910" y="3930827"/>
                <a:ext cx="452432" cy="47904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342900" eaLnBrk="1" fontAlgn="auto" latinLnBrk="1">
                  <a:spcBef>
                    <a:spcPts val="0"/>
                  </a:spcBef>
                  <a:spcAft>
                    <a:spcPts val="0"/>
                  </a:spcAft>
                  <a:defRPr sz="1800" b="0"/>
                </a:pPr>
                <a14:m>
                  <m:oMathPara xmlns:m="http://schemas.openxmlformats.org/officeDocument/2006/math">
                    <m:oMath>
                      <m:r>
                        <a:rPr sz="3113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Helvetica Neue"/>
                        </a:rPr>
                        <m:t>𝑚</m:t>
                      </m:r>
                    </m:oMath>
                  </m:oMathPara>
                </a14:m>
                <a:endParaRPr sz="3113" kern="0">
                  <a:solidFill>
                    <a:srgbClr val="000000"/>
                  </a:solidFill>
                  <a:latin typeface="Helvetica Neue"/>
                  <a:sym typeface="Helvetica Neue"/>
                </a:endParaRPr>
              </a:p>
            </p:txBody>
          </p:sp>
        </mc:Choice>
        <mc:Fallback xmlns="">
          <p:sp>
            <p:nvSpPr>
              <p:cNvPr id="91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4910" y="3930827"/>
                <a:ext cx="452432" cy="4790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4" name="Equation">
                <a:extLst>
                  <a:ext uri="{FF2B5EF4-FFF2-40B4-BE49-F238E27FC236}">
                    <a16:creationId xmlns:a16="http://schemas.microsoft.com/office/drawing/2014/main" id="{35AEC48C-2B46-6B48-3839-AE747523DDE5}"/>
                  </a:ext>
                </a:extLst>
              </p:cNvPr>
              <p:cNvSpPr txBox="1"/>
              <p:nvPr/>
            </p:nvSpPr>
            <p:spPr>
              <a:xfrm>
                <a:off x="7592508" y="3930827"/>
                <a:ext cx="273986" cy="47904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342900" eaLnBrk="1" fontAlgn="auto" latinLnBrk="1">
                  <a:spcBef>
                    <a:spcPts val="0"/>
                  </a:spcBef>
                  <a:spcAft>
                    <a:spcPts val="0"/>
                  </a:spcAft>
                  <a:defRPr sz="1800" b="0"/>
                </a:pPr>
                <a14:m>
                  <m:oMathPara xmlns:m="http://schemas.openxmlformats.org/officeDocument/2006/math">
                    <m:oMath>
                      <m:r>
                        <a:rPr sz="3113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Helvetica Neue"/>
                        </a:rPr>
                        <m:t>𝐼</m:t>
                      </m:r>
                    </m:oMath>
                  </m:oMathPara>
                </a14:m>
                <a:endParaRPr sz="3113" kern="0">
                  <a:solidFill>
                    <a:srgbClr val="000000"/>
                  </a:solidFill>
                  <a:latin typeface="Helvetica Neue"/>
                  <a:sym typeface="Helvetica Neue"/>
                </a:endParaRPr>
              </a:p>
            </p:txBody>
          </p:sp>
        </mc:Choice>
        <mc:Fallback xmlns="">
          <p:sp>
            <p:nvSpPr>
              <p:cNvPr id="91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508" y="3930827"/>
                <a:ext cx="273986" cy="4790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D24C0CC-5458-D1AE-C8C9-857934DA507E}"/>
              </a:ext>
            </a:extLst>
          </p:cNvPr>
          <p:cNvSpPr txBox="1"/>
          <p:nvPr/>
        </p:nvSpPr>
        <p:spPr>
          <a:xfrm>
            <a:off x="2501468" y="5486399"/>
            <a:ext cx="4398961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pixel-wise image multiplication and summation</a:t>
            </a: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758DA291-F0A9-BF2D-8071-E909953D9B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5194"/>
          <a:stretch>
            <a:fillRect/>
          </a:stretch>
        </p:blipFill>
        <p:spPr>
          <a:xfrm>
            <a:off x="2657114" y="1890954"/>
            <a:ext cx="1991086" cy="1964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E0DE7601-B8FB-350F-8AB9-8C9A03F38C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11" r="49593"/>
          <a:stretch>
            <a:fillRect/>
          </a:stretch>
        </p:blipFill>
        <p:spPr>
          <a:xfrm>
            <a:off x="620486" y="1890954"/>
            <a:ext cx="2046514" cy="196492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81FDD27-DA93-CB87-29B4-CAA77E5CA6C9}"/>
                  </a:ext>
                </a:extLst>
              </p:cNvPr>
              <p:cNvSpPr txBox="1"/>
              <p:nvPr/>
            </p:nvSpPr>
            <p:spPr>
              <a:xfrm>
                <a:off x="2073241" y="4800600"/>
                <a:ext cx="5497496" cy="5555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36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81FDD27-DA93-CB87-29B4-CAA77E5CA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241" y="4800600"/>
                <a:ext cx="5497496" cy="555537"/>
              </a:xfrm>
              <a:prstGeom prst="rect">
                <a:avLst/>
              </a:prstGeom>
              <a:blipFill>
                <a:blip r:embed="rId7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637313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ctr" defTabSz="309563" eaLnBrk="1" fontAlgn="auto">
              <a:spcBef>
                <a:spcPts val="0"/>
              </a:spcBef>
              <a:spcAft>
                <a:spcPts val="0"/>
              </a:spcAft>
              <a:defRPr/>
            </a:pPr>
            <a:fld id="{86CB4B4D-7CA3-9044-876B-883B54F8677D}" type="slidenum">
              <a:rPr sz="900" kern="0">
                <a:solidFill>
                  <a:srgbClr val="000000"/>
                </a:solidFill>
                <a:latin typeface="Helvetica Neue Light"/>
                <a:sym typeface="Helvetica Neue Light"/>
              </a:rPr>
              <a:pPr algn="ctr" defTabSz="309563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sz="900" kern="0">
              <a:solidFill>
                <a:srgbClr val="000000"/>
              </a:solidFill>
              <a:latin typeface="Helvetica Neue Light"/>
              <a:sym typeface="Helvetica Neue Light"/>
            </a:endParaRPr>
          </a:p>
        </p:txBody>
      </p:sp>
      <p:pic>
        <p:nvPicPr>
          <p:cNvPr id="91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58" y="2981846"/>
            <a:ext cx="1171575" cy="1166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92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71" y="1637848"/>
            <a:ext cx="1171575" cy="1166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92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886" y="1756029"/>
            <a:ext cx="7739657" cy="930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22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684" y="3042898"/>
            <a:ext cx="7821493" cy="939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923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4255" y="4398598"/>
            <a:ext cx="7822919" cy="965442"/>
          </a:xfrm>
          <a:prstGeom prst="rect">
            <a:avLst/>
          </a:prstGeom>
          <a:ln w="12700">
            <a:miter lim="400000"/>
          </a:ln>
        </p:spPr>
      </p:pic>
      <p:pic>
        <p:nvPicPr>
          <p:cNvPr id="924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96" y="4268963"/>
            <a:ext cx="1181100" cy="122396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Image Blending">
            <a:extLst>
              <a:ext uri="{FF2B5EF4-FFF2-40B4-BE49-F238E27FC236}">
                <a16:creationId xmlns:a16="http://schemas.microsoft.com/office/drawing/2014/main" id="{304D5A6F-4584-EEE6-EB0D-8C2432E2CD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3412" y="-39960"/>
            <a:ext cx="7877175" cy="1143001"/>
          </a:xfrm>
          <a:prstGeom prst="rect">
            <a:avLst/>
          </a:prstGeom>
        </p:spPr>
        <p:txBody>
          <a:bodyPr/>
          <a:lstStyle/>
          <a:p>
            <a:r>
              <a:rPr dirty="0"/>
              <a:t>Image </a:t>
            </a:r>
            <a:r>
              <a:rPr lang="en-US" dirty="0"/>
              <a:t>Pyramid </a:t>
            </a:r>
            <a:r>
              <a:rPr dirty="0"/>
              <a:t>Blending</a:t>
            </a:r>
            <a:r>
              <a:rPr lang="en-US" dirty="0"/>
              <a:t> with Masks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A996485-8C3D-5270-BCF2-4439306E93C0}"/>
                  </a:ext>
                </a:extLst>
              </p:cNvPr>
              <p:cNvSpPr txBox="1"/>
              <p:nvPr/>
            </p:nvSpPr>
            <p:spPr>
              <a:xfrm>
                <a:off x="2046304" y="5593131"/>
                <a:ext cx="5497496" cy="5790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b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∗(1−</m:t>
                    </m:r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+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  <m:r>
                      <a:rPr lang="en-US" sz="3600" i="1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36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A996485-8C3D-5270-BCF2-4439306E9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304" y="5593131"/>
                <a:ext cx="5497496" cy="579069"/>
              </a:xfrm>
              <a:prstGeom prst="rect">
                <a:avLst/>
              </a:prstGeom>
              <a:blipFill>
                <a:blip r:embed="rId9"/>
                <a:stretch>
                  <a:fillRect l="-2995" t="-21277" r="-461" b="-40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C4C8327-F100-C71B-DEF0-4D9348957048}"/>
              </a:ext>
            </a:extLst>
          </p:cNvPr>
          <p:cNvSpPr txBox="1"/>
          <p:nvPr/>
        </p:nvSpPr>
        <p:spPr>
          <a:xfrm>
            <a:off x="2501468" y="6333191"/>
            <a:ext cx="4398961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pixel-wise image multiplication and summation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" grpId="0" animBg="1" advAuto="0"/>
      <p:bldP spid="922" grpId="0" animBg="1" advAuto="0"/>
      <p:bldP spid="923" grpId="0" animBg="1" advAuto="0"/>
      <p:bldP spid="3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Image Blending with the Laplacian Pyramid"/>
          <p:cNvSpPr txBox="1">
            <a:spLocks noGrp="1"/>
          </p:cNvSpPr>
          <p:nvPr>
            <p:ph type="title"/>
          </p:nvPr>
        </p:nvSpPr>
        <p:spPr>
          <a:xfrm>
            <a:off x="654895" y="255"/>
            <a:ext cx="7877175" cy="1066546"/>
          </a:xfrm>
          <a:prstGeom prst="rect">
            <a:avLst/>
          </a:prstGeom>
        </p:spPr>
        <p:txBody>
          <a:bodyPr/>
          <a:lstStyle>
            <a:lvl1pPr defTabSz="1773936">
              <a:defRPr sz="8536"/>
            </a:lvl1pPr>
          </a:lstStyle>
          <a:p>
            <a:r>
              <a:rPr lang="en-US" sz="3600" dirty="0"/>
              <a:t>Result</a:t>
            </a:r>
            <a:endParaRPr sz="3600" dirty="0"/>
          </a:p>
        </p:txBody>
      </p:sp>
      <p:sp>
        <p:nvSpPr>
          <p:cNvPr id="9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ctr" defTabSz="309563" eaLnBrk="1" fontAlgn="auto">
              <a:spcBef>
                <a:spcPts val="0"/>
              </a:spcBef>
              <a:spcAft>
                <a:spcPts val="0"/>
              </a:spcAft>
              <a:defRPr/>
            </a:pPr>
            <a:fld id="{86CB4B4D-7CA3-9044-876B-883B54F8677D}" type="slidenum">
              <a:rPr sz="900" kern="0">
                <a:solidFill>
                  <a:srgbClr val="000000"/>
                </a:solidFill>
                <a:latin typeface="Helvetica Neue Light"/>
                <a:sym typeface="Helvetica Neue Light"/>
              </a:rPr>
              <a:pPr algn="ctr" defTabSz="309563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sz="900" kern="0">
              <a:solidFill>
                <a:srgbClr val="000000"/>
              </a:solidFill>
              <a:latin typeface="Helvetica Neue Light"/>
              <a:sym typeface="Helvetica Neue Light"/>
            </a:endParaRPr>
          </a:p>
        </p:txBody>
      </p:sp>
      <p:pic>
        <p:nvPicPr>
          <p:cNvPr id="92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857" y="1996784"/>
            <a:ext cx="3175040" cy="3157658"/>
          </a:xfrm>
          <a:prstGeom prst="rect">
            <a:avLst/>
          </a:prstGeom>
          <a:ln w="12700">
            <a:miter lim="400000"/>
          </a:ln>
        </p:spPr>
      </p:pic>
      <p:pic>
        <p:nvPicPr>
          <p:cNvPr id="93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274" y="1996784"/>
            <a:ext cx="3144770" cy="31576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9" grpId="0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D664D002-CEC8-00B5-E3EE-D2410E9D4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Blending Regions</a:t>
            </a:r>
          </a:p>
        </p:txBody>
      </p:sp>
      <p:graphicFrame>
        <p:nvGraphicFramePr>
          <p:cNvPr id="82947" name="Object 3">
            <a:extLst>
              <a:ext uri="{FF2B5EF4-FFF2-40B4-BE49-F238E27FC236}">
                <a16:creationId xmlns:a16="http://schemas.microsoft.com/office/drawing/2014/main" id="{332A055B-F07C-882B-933C-0B7BB45B70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117519"/>
              </p:ext>
            </p:extLst>
          </p:nvPr>
        </p:nvGraphicFramePr>
        <p:xfrm>
          <a:off x="1752600" y="1066800"/>
          <a:ext cx="5823065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4447619" imgH="4191585" progId="MSPhotoEd.3">
                  <p:embed/>
                </p:oleObj>
              </mc:Choice>
              <mc:Fallback>
                <p:oleObj name="Photo Editor Photo" r:id="rId2" imgW="4447619" imgH="4191585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066800"/>
                        <a:ext cx="5823065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Rectangle 1"/>
          <p:cNvSpPr txBox="1">
            <a:spLocks noGrp="1"/>
          </p:cNvSpPr>
          <p:nvPr>
            <p:ph type="title"/>
          </p:nvPr>
        </p:nvSpPr>
        <p:spPr>
          <a:xfrm>
            <a:off x="654895" y="255"/>
            <a:ext cx="8295481" cy="987506"/>
          </a:xfrm>
          <a:prstGeom prst="rect">
            <a:avLst/>
          </a:prstGeom>
        </p:spPr>
        <p:txBody>
          <a:bodyPr/>
          <a:lstStyle>
            <a:lvl1pPr defTabSz="1773936">
              <a:defRPr sz="8536"/>
            </a:lvl1pPr>
          </a:lstStyle>
          <a:p>
            <a:r>
              <a:rPr sz="3200" dirty="0"/>
              <a:t>Image Blending with the Laplacian Pyramid</a:t>
            </a:r>
          </a:p>
        </p:txBody>
      </p:sp>
      <p:sp>
        <p:nvSpPr>
          <p:cNvPr id="934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ctr" defTabSz="309563" eaLnBrk="1" fontAlgn="auto">
              <a:spcBef>
                <a:spcPts val="0"/>
              </a:spcBef>
              <a:spcAft>
                <a:spcPts val="0"/>
              </a:spcAft>
              <a:defRPr/>
            </a:pPr>
            <a:fld id="{86CB4B4D-7CA3-9044-876B-883B54F8677D}" type="slidenum">
              <a:rPr sz="900" kern="0">
                <a:solidFill>
                  <a:srgbClr val="000000"/>
                </a:solidFill>
                <a:latin typeface="Helvetica Neue Light"/>
                <a:sym typeface="Helvetica Neue Light"/>
              </a:rPr>
              <a:pPr algn="ctr" defTabSz="309563"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t>29</a:t>
            </a:fld>
            <a:endParaRPr sz="900" kern="0">
              <a:solidFill>
                <a:srgbClr val="000000"/>
              </a:solidFill>
              <a:latin typeface="Helvetica Neue Light"/>
              <a:sym typeface="Helvetica Neue Light"/>
            </a:endParaRPr>
          </a:p>
        </p:txBody>
      </p:sp>
      <p:pic>
        <p:nvPicPr>
          <p:cNvPr id="935" name="Picture 3" descr="Picture 3"/>
          <p:cNvPicPr>
            <a:picLocks noChangeAspect="1"/>
          </p:cNvPicPr>
          <p:nvPr/>
        </p:nvPicPr>
        <p:blipFill>
          <a:blip r:embed="rId2"/>
          <a:srcRect b="53476"/>
          <a:stretch>
            <a:fillRect/>
          </a:stretch>
        </p:blipFill>
        <p:spPr>
          <a:xfrm>
            <a:off x="4748653" y="3577453"/>
            <a:ext cx="4031759" cy="1476491"/>
          </a:xfrm>
          <a:prstGeom prst="rect">
            <a:avLst/>
          </a:prstGeom>
          <a:ln w="12700">
            <a:miter lim="400000"/>
          </a:ln>
        </p:spPr>
      </p:pic>
      <p:pic>
        <p:nvPicPr>
          <p:cNvPr id="936" name="Picture 4" descr="Picture 4"/>
          <p:cNvPicPr>
            <a:picLocks noChangeAspect="1"/>
          </p:cNvPicPr>
          <p:nvPr/>
        </p:nvPicPr>
        <p:blipFill>
          <a:blip r:embed="rId2"/>
          <a:srcRect l="52409" t="52646"/>
          <a:stretch>
            <a:fillRect/>
          </a:stretch>
        </p:blipFill>
        <p:spPr>
          <a:xfrm>
            <a:off x="5944784" y="5162180"/>
            <a:ext cx="1639491" cy="1284685"/>
          </a:xfrm>
          <a:prstGeom prst="rect">
            <a:avLst/>
          </a:prstGeom>
          <a:ln w="12700">
            <a:miter lim="400000"/>
          </a:ln>
        </p:spPr>
      </p:pic>
      <p:pic>
        <p:nvPicPr>
          <p:cNvPr id="93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079" y="2945945"/>
            <a:ext cx="4162425" cy="661988"/>
          </a:xfrm>
          <a:prstGeom prst="rect">
            <a:avLst/>
          </a:prstGeom>
          <a:ln w="12700">
            <a:miter lim="400000"/>
          </a:ln>
        </p:spPr>
      </p:pic>
      <p:sp>
        <p:nvSpPr>
          <p:cNvPr id="938" name="http://persci.mit.edu/pub_pdfs/pyramid83.pdf"/>
          <p:cNvSpPr txBox="1"/>
          <p:nvPr/>
        </p:nvSpPr>
        <p:spPr>
          <a:xfrm>
            <a:off x="5379944" y="6554354"/>
            <a:ext cx="2883803" cy="211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defRPr b="0"/>
            </a:lvl1pPr>
          </a:lstStyle>
          <a:p>
            <a:pPr algn="ctr" defTabSz="309563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25" kern="0">
                <a:solidFill>
                  <a:srgbClr val="000000"/>
                </a:solidFill>
                <a:latin typeface="Helvetica Neue"/>
                <a:sym typeface="Helvetica Neue"/>
              </a:rPr>
              <a:t>http://persci.mit.edu/pub_pdfs/pyramid83.pdf</a:t>
            </a:r>
          </a:p>
        </p:txBody>
      </p:sp>
      <p:sp>
        <p:nvSpPr>
          <p:cNvPr id="933" name="Rectangle 2"/>
          <p:cNvSpPr txBox="1">
            <a:spLocks noGrp="1"/>
          </p:cNvSpPr>
          <p:nvPr>
            <p:ph type="body" idx="1"/>
          </p:nvPr>
        </p:nvSpPr>
        <p:spPr>
          <a:xfrm>
            <a:off x="335496" y="925825"/>
            <a:ext cx="7877175" cy="3486150"/>
          </a:xfrm>
          <a:prstGeom prst="rect">
            <a:avLst/>
          </a:prstGeom>
        </p:spPr>
        <p:txBody>
          <a:bodyPr/>
          <a:lstStyle/>
          <a:p>
            <a:pPr marL="257175" indent="-257175">
              <a:defRPr sz="4000"/>
            </a:pPr>
            <a:r>
              <a:rPr sz="2800" dirty="0"/>
              <a:t>Build Laplacian pyramid for both images: LA, LB</a:t>
            </a:r>
          </a:p>
          <a:p>
            <a:pPr marL="257175" indent="-257175">
              <a:defRPr sz="4000"/>
            </a:pPr>
            <a:r>
              <a:rPr sz="2800" dirty="0"/>
              <a:t>Build Gaussian pyramid for mask: G</a:t>
            </a:r>
          </a:p>
          <a:p>
            <a:pPr marL="257175" indent="-257175">
              <a:defRPr sz="4000"/>
            </a:pPr>
            <a:r>
              <a:rPr sz="2800" dirty="0"/>
              <a:t>Build a combined Laplacian pyramid</a:t>
            </a:r>
            <a:r>
              <a:rPr lang="en-US" sz="2800" dirty="0"/>
              <a:t> L</a:t>
            </a:r>
            <a:endParaRPr sz="2800" dirty="0"/>
          </a:p>
          <a:p>
            <a:pPr marL="257175" indent="-257175">
              <a:defRPr sz="4000"/>
            </a:pPr>
            <a:r>
              <a:rPr sz="2800" dirty="0"/>
              <a:t>Collapse L to obtain the blended image 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E57052A5-2A3A-8C82-1511-DA0B7C05E7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Horror Photo</a:t>
            </a:r>
          </a:p>
        </p:txBody>
      </p:sp>
      <p:pic>
        <p:nvPicPr>
          <p:cNvPr id="84995" name="Picture 3">
            <a:extLst>
              <a:ext uri="{FF2B5EF4-FFF2-40B4-BE49-F238E27FC236}">
                <a16:creationId xmlns:a16="http://schemas.microsoft.com/office/drawing/2014/main" id="{43295C72-79DB-3E43-90E4-94D3B324D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60975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Text Box 4">
            <a:extLst>
              <a:ext uri="{FF2B5EF4-FFF2-40B4-BE49-F238E27FC236}">
                <a16:creationId xmlns:a16="http://schemas.microsoft.com/office/drawing/2014/main" id="{6D454E91-292A-0830-2BBF-DCA1C1030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907088"/>
            <a:ext cx="4681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© david dmartin (Boston College)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>
            <a:extLst>
              <a:ext uri="{FF2B5EF4-FFF2-40B4-BE49-F238E27FC236}">
                <a16:creationId xmlns:a16="http://schemas.microsoft.com/office/drawing/2014/main" id="{64884189-79AD-5138-87F9-C47E1BF142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Results from this class (fall 2005)</a:t>
            </a:r>
            <a:endParaRPr lang="ru-RU" altLang="en-US"/>
          </a:p>
        </p:txBody>
      </p:sp>
      <p:pic>
        <p:nvPicPr>
          <p:cNvPr id="86019" name="Picture 5">
            <a:extLst>
              <a:ext uri="{FF2B5EF4-FFF2-40B4-BE49-F238E27FC236}">
                <a16:creationId xmlns:a16="http://schemas.microsoft.com/office/drawing/2014/main" id="{CBC32DA2-CD0C-F06B-5FE3-2BA4D7172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08" y="1143000"/>
            <a:ext cx="7748692" cy="50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Text Box 6">
            <a:extLst>
              <a:ext uri="{FF2B5EF4-FFF2-40B4-BE49-F238E27FC236}">
                <a16:creationId xmlns:a16="http://schemas.microsoft.com/office/drawing/2014/main" id="{8AA1C2BF-CBF7-0110-7177-E970AA0AF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" y="6248400"/>
            <a:ext cx="2544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© Chris Cameron</a:t>
            </a:r>
            <a:endParaRPr lang="ru-RU" altLang="en-US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80090-55F8-F895-6A5C-7A9E80373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7778BC97-4896-4DE2-BA12-DB6CA76E0B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Simplification: Two-band Blending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AC39F0FD-1F93-3710-9F95-22A8F96B3E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991600" cy="5257800"/>
          </a:xfrm>
        </p:spPr>
        <p:txBody>
          <a:bodyPr/>
          <a:lstStyle/>
          <a:p>
            <a:r>
              <a:rPr lang="en-US" altLang="en-US" dirty="0"/>
              <a:t>Brown &amp; Lowe, 2003</a:t>
            </a:r>
          </a:p>
          <a:p>
            <a:pPr lvl="1"/>
            <a:r>
              <a:rPr lang="en-US" altLang="en-US" dirty="0"/>
              <a:t>Only use two bands -- high freq. and low freq. – without </a:t>
            </a:r>
            <a:r>
              <a:rPr lang="en-US" altLang="en-US" dirty="0" err="1"/>
              <a:t>downsampling</a:t>
            </a:r>
            <a:endParaRPr lang="en-US" altLang="en-US" dirty="0"/>
          </a:p>
          <a:p>
            <a:pPr lvl="1"/>
            <a:r>
              <a:rPr lang="en-US" altLang="en-US" dirty="0"/>
              <a:t>Blends low freq. smoothly</a:t>
            </a:r>
          </a:p>
          <a:p>
            <a:pPr lvl="1"/>
            <a:r>
              <a:rPr lang="en-US" altLang="en-US" dirty="0"/>
              <a:t>Blend high freq. with no smoothing: use binary alpha</a:t>
            </a:r>
          </a:p>
          <a:p>
            <a:pPr lvl="1"/>
            <a:endParaRPr lang="en-US" altLang="en-US" dirty="0"/>
          </a:p>
        </p:txBody>
      </p:sp>
      <p:pic>
        <p:nvPicPr>
          <p:cNvPr id="87044" name="Picture 4" descr="79">
            <a:extLst>
              <a:ext uri="{FF2B5EF4-FFF2-40B4-BE49-F238E27FC236}">
                <a16:creationId xmlns:a16="http://schemas.microsoft.com/office/drawing/2014/main" id="{BC62EF62-3901-C041-D5DF-655C17E9A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4DC97828-0746-6570-95B3-551F3D87A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424" y="5410200"/>
            <a:ext cx="560922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600" dirty="0">
                <a:latin typeface="Verdana" panose="020B0604030504040204" pitchFamily="34" charset="0"/>
              </a:rPr>
              <a:t>Geometrically registered images</a:t>
            </a:r>
          </a:p>
        </p:txBody>
      </p:sp>
    </p:spTree>
    <p:extLst>
      <p:ext uri="{BB962C8B-B14F-4D97-AF65-F5344CB8AC3E}">
        <p14:creationId xmlns:p14="http://schemas.microsoft.com/office/powerpoint/2010/main" val="26014477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BB51B-AE85-2DD4-1812-726886D15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pano">
            <a:extLst>
              <a:ext uri="{FF2B5EF4-FFF2-40B4-BE49-F238E27FC236}">
                <a16:creationId xmlns:a16="http://schemas.microsoft.com/office/drawing/2014/main" id="{F70B65C8-E775-A88E-CC87-1DC1D3E58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39624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79">
            <a:extLst>
              <a:ext uri="{FF2B5EF4-FFF2-40B4-BE49-F238E27FC236}">
                <a16:creationId xmlns:a16="http://schemas.microsoft.com/office/drawing/2014/main" id="{977DC360-2C6B-AF86-C8CA-405B3E12A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1120775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 Box 4">
            <a:extLst>
              <a:ext uri="{FF2B5EF4-FFF2-40B4-BE49-F238E27FC236}">
                <a16:creationId xmlns:a16="http://schemas.microsoft.com/office/drawing/2014/main" id="{BAE1D445-244A-005F-3A4E-0361B63A6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423" y="3429000"/>
            <a:ext cx="560922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600" dirty="0">
                <a:latin typeface="Verdana" panose="020B0604030504040204" pitchFamily="34" charset="0"/>
              </a:rPr>
              <a:t>Geometrically registered images</a:t>
            </a:r>
          </a:p>
        </p:txBody>
      </p:sp>
      <p:sp>
        <p:nvSpPr>
          <p:cNvPr id="89093" name="Text Box 5">
            <a:extLst>
              <a:ext uri="{FF2B5EF4-FFF2-40B4-BE49-F238E27FC236}">
                <a16:creationId xmlns:a16="http://schemas.microsoft.com/office/drawing/2014/main" id="{B3A52088-8E52-3684-D03A-3C425117F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299" y="6248400"/>
            <a:ext cx="425148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600" dirty="0">
                <a:latin typeface="Verdana" panose="020B0604030504040204" pitchFamily="34" charset="0"/>
              </a:rPr>
              <a:t>After two-band blending</a:t>
            </a:r>
          </a:p>
        </p:txBody>
      </p:sp>
      <p:sp>
        <p:nvSpPr>
          <p:cNvPr id="89094" name="Rectangle 6">
            <a:extLst>
              <a:ext uri="{FF2B5EF4-FFF2-40B4-BE49-F238E27FC236}">
                <a16:creationId xmlns:a16="http://schemas.microsoft.com/office/drawing/2014/main" id="{2FE68BA2-42B0-9C6C-9D95-229677F16F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2-band “Laplacian Stack” Blending</a:t>
            </a:r>
          </a:p>
        </p:txBody>
      </p:sp>
    </p:spTree>
    <p:extLst>
      <p:ext uri="{BB962C8B-B14F-4D97-AF65-F5344CB8AC3E}">
        <p14:creationId xmlns:p14="http://schemas.microsoft.com/office/powerpoint/2010/main" val="9358896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low">
            <a:extLst>
              <a:ext uri="{FF2B5EF4-FFF2-40B4-BE49-F238E27FC236}">
                <a16:creationId xmlns:a16="http://schemas.microsoft.com/office/drawing/2014/main" id="{440CF7A2-A580-0093-AA94-85044B11A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1" name="Picture 3" descr="high2">
            <a:extLst>
              <a:ext uri="{FF2B5EF4-FFF2-40B4-BE49-F238E27FC236}">
                <a16:creationId xmlns:a16="http://schemas.microsoft.com/office/drawing/2014/main" id="{DB415B2C-62C3-302F-0C83-91D4B8D14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914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 Box 4">
            <a:extLst>
              <a:ext uri="{FF2B5EF4-FFF2-40B4-BE49-F238E27FC236}">
                <a16:creationId xmlns:a16="http://schemas.microsoft.com/office/drawing/2014/main" id="{CA8E3095-C1A3-9217-E3CB-A8D8EF523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842" y="3429000"/>
            <a:ext cx="741831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600" dirty="0">
                <a:latin typeface="Verdana" panose="020B0604030504040204" pitchFamily="34" charset="0"/>
              </a:rPr>
              <a:t>Low frequency (spatial features &gt; 2 pixels)</a:t>
            </a:r>
          </a:p>
        </p:txBody>
      </p:sp>
      <p:sp>
        <p:nvSpPr>
          <p:cNvPr id="89093" name="Text Box 5">
            <a:extLst>
              <a:ext uri="{FF2B5EF4-FFF2-40B4-BE49-F238E27FC236}">
                <a16:creationId xmlns:a16="http://schemas.microsoft.com/office/drawing/2014/main" id="{B2F56CBE-AFCD-BCA8-0A4E-E2301FEDA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348" y="6289357"/>
            <a:ext cx="751930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600" dirty="0">
                <a:latin typeface="Verdana" panose="020B0604030504040204" pitchFamily="34" charset="0"/>
              </a:rPr>
              <a:t>High frequency (spatial features &lt; 2 pixels)</a:t>
            </a:r>
          </a:p>
        </p:txBody>
      </p:sp>
      <p:sp>
        <p:nvSpPr>
          <p:cNvPr id="89094" name="Rectangle 6">
            <a:extLst>
              <a:ext uri="{FF2B5EF4-FFF2-40B4-BE49-F238E27FC236}">
                <a16:creationId xmlns:a16="http://schemas.microsoft.com/office/drawing/2014/main" id="{064B6242-AE3C-B3A6-665C-6977316A7B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2-band “Laplacian Stack” Blending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>
            <a:extLst>
              <a:ext uri="{FF2B5EF4-FFF2-40B4-BE49-F238E27FC236}">
                <a16:creationId xmlns:a16="http://schemas.microsoft.com/office/drawing/2014/main" id="{B78B2EA7-80D6-7DFA-3391-C1CE60E3F2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8813" y="71438"/>
            <a:ext cx="8029575" cy="896937"/>
          </a:xfrm>
        </p:spPr>
        <p:txBody>
          <a:bodyPr/>
          <a:lstStyle/>
          <a:p>
            <a:pPr eaLnBrk="1" hangingPunct="1"/>
            <a:r>
              <a:rPr lang="en-US" altLang="en-US"/>
              <a:t>Review: Smoothing vs. derivative filters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00FD8-59D8-1309-5ADB-052B4528FB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46088" y="1019175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/>
              <a:t>Smoothing filters</a:t>
            </a:r>
          </a:p>
          <a:p>
            <a:pPr lvl="1" eaLnBrk="1" hangingPunct="1"/>
            <a:r>
              <a:rPr lang="en-US" altLang="en-US"/>
              <a:t>Gaussian: remove “high-frequency” components; </a:t>
            </a:r>
            <a:br>
              <a:rPr lang="en-US" altLang="en-US"/>
            </a:br>
            <a:r>
              <a:rPr lang="en-US" altLang="en-US"/>
              <a:t>“low-pass” filter</a:t>
            </a:r>
          </a:p>
          <a:p>
            <a:pPr lvl="1" eaLnBrk="1" hangingPunct="1"/>
            <a:r>
              <a:rPr lang="en-US" altLang="en-US"/>
              <a:t>Can the values of a smoothing filter be negative?</a:t>
            </a:r>
          </a:p>
          <a:p>
            <a:pPr lvl="1" eaLnBrk="1" hangingPunct="1"/>
            <a:r>
              <a:rPr lang="en-US" altLang="en-US"/>
              <a:t>What should the values sum to?</a:t>
            </a:r>
          </a:p>
          <a:p>
            <a:pPr lvl="2" eaLnBrk="1" hangingPunct="1"/>
            <a:r>
              <a:rPr lang="en-US" altLang="en-US" b="1"/>
              <a:t>One:</a:t>
            </a:r>
            <a:r>
              <a:rPr lang="en-US" altLang="en-US"/>
              <a:t> constant regions are not affected by the filter</a:t>
            </a:r>
            <a:endParaRPr lang="en-US" altLang="en-US" sz="2000"/>
          </a:p>
          <a:p>
            <a:pPr lvl="1" eaLnBrk="1" hangingPunct="1">
              <a:buFontTx/>
              <a:buNone/>
            </a:pPr>
            <a:endParaRPr lang="en-US" altLang="en-US"/>
          </a:p>
          <a:p>
            <a:pPr eaLnBrk="1" hangingPunct="1"/>
            <a:br>
              <a:rPr lang="en-US" altLang="en-US" sz="800"/>
            </a:br>
            <a:endParaRPr lang="en-US" altLang="en-US" sz="800"/>
          </a:p>
          <a:p>
            <a:pPr eaLnBrk="1" hangingPunct="1"/>
            <a:r>
              <a:rPr lang="en-US" altLang="en-US"/>
              <a:t>Derivative filters</a:t>
            </a:r>
          </a:p>
          <a:p>
            <a:pPr lvl="1" eaLnBrk="1" hangingPunct="1"/>
            <a:r>
              <a:rPr lang="en-US" altLang="en-US"/>
              <a:t>Derivatives of Gaussian</a:t>
            </a:r>
          </a:p>
          <a:p>
            <a:pPr lvl="1" eaLnBrk="1" hangingPunct="1"/>
            <a:r>
              <a:rPr lang="en-US" altLang="en-US"/>
              <a:t>Can the values of a derivative filter be negative?</a:t>
            </a:r>
          </a:p>
          <a:p>
            <a:pPr lvl="1" eaLnBrk="1" hangingPunct="1"/>
            <a:r>
              <a:rPr lang="en-US" altLang="en-US"/>
              <a:t>What should the values sum to? </a:t>
            </a:r>
            <a:endParaRPr lang="en-US" altLang="en-US">
              <a:sym typeface="Wingdings" panose="05000000000000000000" pitchFamily="2" charset="2"/>
            </a:endParaRPr>
          </a:p>
          <a:p>
            <a:pPr lvl="2" eaLnBrk="1" hangingPunct="1"/>
            <a:r>
              <a:rPr lang="en-US" altLang="en-US" b="1">
                <a:sym typeface="Wingdings" panose="05000000000000000000" pitchFamily="2" charset="2"/>
              </a:rPr>
              <a:t>Zero:</a:t>
            </a:r>
            <a:r>
              <a:rPr lang="en-US" altLang="en-US">
                <a:sym typeface="Wingdings" panose="05000000000000000000" pitchFamily="2" charset="2"/>
              </a:rPr>
              <a:t> n</a:t>
            </a:r>
            <a:r>
              <a:rPr lang="en-US" altLang="en-US"/>
              <a:t>o response in constant regions</a:t>
            </a:r>
          </a:p>
          <a:p>
            <a:pPr lvl="1" eaLnBrk="1" hangingPunct="1"/>
            <a:r>
              <a:rPr lang="en-US" altLang="en-US"/>
              <a:t>High absolute value at points of high contrast</a:t>
            </a:r>
          </a:p>
          <a:p>
            <a:pPr lvl="1" eaLnBrk="1" hangingPunct="1"/>
            <a:endParaRPr lang="en-US" altLang="en-US" sz="800"/>
          </a:p>
          <a:p>
            <a:pPr lvl="1" eaLnBrk="1" hangingPunct="1"/>
            <a:endParaRPr lang="en-US" altLang="en-US" sz="2600"/>
          </a:p>
          <a:p>
            <a:pPr lvl="1" eaLnBrk="1" hangingPunct="1">
              <a:buFontTx/>
              <a:buNone/>
            </a:pPr>
            <a:endParaRPr lang="en-US" altLang="en-US"/>
          </a:p>
          <a:p>
            <a:pPr lvl="1" eaLnBrk="1" hangingPunct="1"/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391413-2D86-6B4D-4707-DDE9A0AC5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0668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F5A3BC3-545E-DE07-90DF-7E00C5293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657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0D280E3F-E9ED-896A-C1A4-B9AF96900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657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C:\Documents and Settings\Derek Hoiem\My Documents\Classes\Spring10 - Computer Vision\figs\einstein.jpg">
            <a:extLst>
              <a:ext uri="{FF2B5EF4-FFF2-40B4-BE49-F238E27FC236}">
                <a16:creationId xmlns:a16="http://schemas.microsoft.com/office/drawing/2014/main" id="{063B5041-78B9-41C5-750B-F2620E193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447800"/>
            <a:ext cx="36290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5" name="Title 1">
            <a:extLst>
              <a:ext uri="{FF2B5EF4-FFF2-40B4-BE49-F238E27FC236}">
                <a16:creationId xmlns:a16="http://schemas.microsoft.com/office/drawing/2014/main" id="{AB63892A-0D5E-1F8A-939C-BB0D91A6451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Template matching</a:t>
            </a:r>
          </a:p>
        </p:txBody>
      </p:sp>
      <p:sp>
        <p:nvSpPr>
          <p:cNvPr id="110596" name="Content Placeholder 2">
            <a:extLst>
              <a:ext uri="{FF2B5EF4-FFF2-40B4-BE49-F238E27FC236}">
                <a16:creationId xmlns:a16="http://schemas.microsoft.com/office/drawing/2014/main" id="{BB726F15-2A3B-9765-E806-F372141EBF2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3400" y="990600"/>
            <a:ext cx="4648200" cy="5135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000"/>
              <a:t>Goal: find       in image</a:t>
            </a:r>
          </a:p>
          <a:p>
            <a:pPr eaLnBrk="1" hangingPunct="1">
              <a:lnSpc>
                <a:spcPct val="90000"/>
              </a:lnSpc>
            </a:pPr>
            <a:endParaRPr lang="en-US" altLang="en-US" sz="3000"/>
          </a:p>
          <a:p>
            <a:pPr eaLnBrk="1" hangingPunct="1">
              <a:lnSpc>
                <a:spcPct val="90000"/>
              </a:lnSpc>
            </a:pPr>
            <a:r>
              <a:rPr lang="en-US" altLang="en-US" sz="3000"/>
              <a:t>Main challenge: What is a good similarity or distance measure between two patches?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Correlation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Zero-mean correlation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Sum Square Difference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Normalized Cross Correlation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200"/>
          </a:p>
        </p:txBody>
      </p:sp>
      <p:pic>
        <p:nvPicPr>
          <p:cNvPr id="110597" name="Picture 1" descr="C:\Documents and Settings\Derek Hoiem\My Documents\Classes\Spring10 - Computer Vision\figs\eyefil.png">
            <a:extLst>
              <a:ext uri="{FF2B5EF4-FFF2-40B4-BE49-F238E27FC236}">
                <a16:creationId xmlns:a16="http://schemas.microsoft.com/office/drawing/2014/main" id="{292562C5-8B3B-1D0E-B4E5-9063E388A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1108075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8" name="Text Box 6">
            <a:extLst>
              <a:ext uri="{FF2B5EF4-FFF2-40B4-BE49-F238E27FC236}">
                <a16:creationId xmlns:a16="http://schemas.microsoft.com/office/drawing/2014/main" id="{E1979FDC-D541-5B15-0D44-E2535C59F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6477000"/>
            <a:ext cx="234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  <a:latin typeface="Gill Sans"/>
              </a:rPr>
              <a:t>Side by Derek Hoiem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C:\Documents and Settings\Derek Hoiem\My Documents\Classes\Spring10 - Computer Vision\figs\einstein.jpg">
            <a:extLst>
              <a:ext uri="{FF2B5EF4-FFF2-40B4-BE49-F238E27FC236}">
                <a16:creationId xmlns:a16="http://schemas.microsoft.com/office/drawing/2014/main" id="{3468C0F0-F565-EF76-767F-69CF2088A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5600"/>
            <a:ext cx="2743200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3" name="Title 1">
            <a:extLst>
              <a:ext uri="{FF2B5EF4-FFF2-40B4-BE49-F238E27FC236}">
                <a16:creationId xmlns:a16="http://schemas.microsoft.com/office/drawing/2014/main" id="{F6760F55-F9B4-04C6-4341-BAF072BA6E1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Matching with filters</a:t>
            </a:r>
          </a:p>
        </p:txBody>
      </p:sp>
      <p:sp>
        <p:nvSpPr>
          <p:cNvPr id="112644" name="Content Placeholder 2">
            <a:extLst>
              <a:ext uri="{FF2B5EF4-FFF2-40B4-BE49-F238E27FC236}">
                <a16:creationId xmlns:a16="http://schemas.microsoft.com/office/drawing/2014/main" id="{7DC8385B-98BB-234D-FD5B-8521800100C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3400" y="990600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en-US" sz="3200"/>
              <a:t>Goal: find       in image</a:t>
            </a:r>
          </a:p>
          <a:p>
            <a:pPr eaLnBrk="1" hangingPunct="1"/>
            <a:r>
              <a:rPr lang="en-US" altLang="en-US" sz="3200"/>
              <a:t>Method 0: filter the image with eye patch</a:t>
            </a:r>
          </a:p>
          <a:p>
            <a:pPr lvl="1" eaLnBrk="1" hangingPunct="1">
              <a:buFontTx/>
              <a:buNone/>
            </a:pPr>
            <a:endParaRPr lang="en-US" altLang="en-US" sz="2400"/>
          </a:p>
        </p:txBody>
      </p:sp>
      <p:pic>
        <p:nvPicPr>
          <p:cNvPr id="112645" name="Picture 1" descr="C:\Documents and Settings\Derek Hoiem\My Documents\Classes\Spring10 - Computer Vision\figs\eyefil.png">
            <a:extLst>
              <a:ext uri="{FF2B5EF4-FFF2-40B4-BE49-F238E27FC236}">
                <a16:creationId xmlns:a16="http://schemas.microsoft.com/office/drawing/2014/main" id="{1DD6E78C-002E-63E4-A328-ACBB09C2F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6" name="TextBox 7">
            <a:extLst>
              <a:ext uri="{FF2B5EF4-FFF2-40B4-BE49-F238E27FC236}">
                <a16:creationId xmlns:a16="http://schemas.microsoft.com/office/drawing/2014/main" id="{A9BAE8C0-5797-00F9-6B92-3E524C6DE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3" y="6400800"/>
            <a:ext cx="69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Input</a:t>
            </a:r>
          </a:p>
        </p:txBody>
      </p:sp>
      <p:sp>
        <p:nvSpPr>
          <p:cNvPr id="10248" name="TextBox 8">
            <a:extLst>
              <a:ext uri="{FF2B5EF4-FFF2-40B4-BE49-F238E27FC236}">
                <a16:creationId xmlns:a16="http://schemas.microsoft.com/office/drawing/2014/main" id="{7CF7B6E4-BDF6-4A40-7C66-9C6164556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1263" y="6369050"/>
            <a:ext cx="1658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Filtered Image</a:t>
            </a:r>
          </a:p>
        </p:txBody>
      </p:sp>
      <p:graphicFrame>
        <p:nvGraphicFramePr>
          <p:cNvPr id="112648" name="Object 8">
            <a:extLst>
              <a:ext uri="{FF2B5EF4-FFF2-40B4-BE49-F238E27FC236}">
                <a16:creationId xmlns:a16="http://schemas.microsoft.com/office/drawing/2014/main" id="{D3E1155A-796D-8B01-3515-11187DD78A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2097088"/>
          <a:ext cx="5091113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5766375" imgH="6143625" progId="Equation.3">
                  <p:embed/>
                </p:oleObj>
              </mc:Choice>
              <mc:Fallback>
                <p:oleObj name="Equation" r:id="rId5" imgW="35766375" imgH="6143625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097088"/>
                        <a:ext cx="5091113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 descr="C:\Users\Hoiem\Documents\Classes\Computational Photography - Fall 2010\lectures\figs\filters\einstein_eye_raw_filtered.png">
            <a:extLst>
              <a:ext uri="{FF2B5EF4-FFF2-40B4-BE49-F238E27FC236}">
                <a16:creationId xmlns:a16="http://schemas.microsoft.com/office/drawing/2014/main" id="{7D35D715-6183-77AA-9FFD-AA17411B0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895600"/>
            <a:ext cx="2727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9D54AF6-0EEA-C90A-70EA-D55260418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343400"/>
            <a:ext cx="2735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What went wrong?</a:t>
            </a:r>
          </a:p>
        </p:txBody>
      </p:sp>
      <p:sp>
        <p:nvSpPr>
          <p:cNvPr id="112651" name="TextBox 18">
            <a:extLst>
              <a:ext uri="{FF2B5EF4-FFF2-40B4-BE49-F238E27FC236}">
                <a16:creationId xmlns:a16="http://schemas.microsoft.com/office/drawing/2014/main" id="{36788C0A-6EE9-52AA-FCDF-D2CF5FF40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2743200"/>
            <a:ext cx="1139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f = image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g = filter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E453963-5EF3-5E76-8B20-F8728384AF3F}"/>
              </a:ext>
            </a:extLst>
          </p:cNvPr>
          <p:cNvCxnSpPr/>
          <p:nvPr/>
        </p:nvCxnSpPr>
        <p:spPr>
          <a:xfrm rot="10800000">
            <a:off x="6172200" y="2590800"/>
            <a:ext cx="609600" cy="381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53" name="Text Box 13">
            <a:extLst>
              <a:ext uri="{FF2B5EF4-FFF2-40B4-BE49-F238E27FC236}">
                <a16:creationId xmlns:a16="http://schemas.microsoft.com/office/drawing/2014/main" id="{D26973AE-66DD-FE8C-0285-B5FA1E863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6477000"/>
            <a:ext cx="234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  <a:latin typeface="Gill Sans"/>
              </a:rPr>
              <a:t>Side by Derek Hoiem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1">
            <a:extLst>
              <a:ext uri="{FF2B5EF4-FFF2-40B4-BE49-F238E27FC236}">
                <a16:creationId xmlns:a16="http://schemas.microsoft.com/office/drawing/2014/main" id="{8D33FAB4-CAD7-ECD9-31BA-356E9D6CE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2109788"/>
            <a:ext cx="5835650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1" name="Picture 2" descr="C:\Documents and Settings\Derek Hoiem\My Documents\Classes\Spring10 - Computer Vision\figs\einstein.jpg">
            <a:extLst>
              <a:ext uri="{FF2B5EF4-FFF2-40B4-BE49-F238E27FC236}">
                <a16:creationId xmlns:a16="http://schemas.microsoft.com/office/drawing/2014/main" id="{C2B7CD06-A2BC-3461-6FD1-1941025C2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5600"/>
            <a:ext cx="2743200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2" name="Title 1">
            <a:extLst>
              <a:ext uri="{FF2B5EF4-FFF2-40B4-BE49-F238E27FC236}">
                <a16:creationId xmlns:a16="http://schemas.microsoft.com/office/drawing/2014/main" id="{F73BB434-ED30-1B72-6041-CAECBEBDE38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Matching with filters</a:t>
            </a:r>
          </a:p>
        </p:txBody>
      </p:sp>
      <p:sp>
        <p:nvSpPr>
          <p:cNvPr id="114693" name="Content Placeholder 2">
            <a:extLst>
              <a:ext uri="{FF2B5EF4-FFF2-40B4-BE49-F238E27FC236}">
                <a16:creationId xmlns:a16="http://schemas.microsoft.com/office/drawing/2014/main" id="{BB06A395-DF1F-9AB2-18F9-9F3C42AC8DC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3400" y="990600"/>
            <a:ext cx="8610600" cy="1600200"/>
          </a:xfrm>
        </p:spPr>
        <p:txBody>
          <a:bodyPr/>
          <a:lstStyle/>
          <a:p>
            <a:pPr eaLnBrk="1" hangingPunct="1"/>
            <a:r>
              <a:rPr lang="en-US" altLang="en-US" sz="3200"/>
              <a:t>Goal: find       in image</a:t>
            </a:r>
          </a:p>
          <a:p>
            <a:pPr eaLnBrk="1" hangingPunct="1"/>
            <a:r>
              <a:rPr lang="en-US" altLang="en-US" sz="3200"/>
              <a:t>Method 1: filter the image with zero-mean eye</a:t>
            </a:r>
          </a:p>
          <a:p>
            <a:pPr lvl="1" eaLnBrk="1" hangingPunct="1">
              <a:buFontTx/>
              <a:buNone/>
            </a:pPr>
            <a:endParaRPr lang="en-US" altLang="en-US" sz="2400"/>
          </a:p>
        </p:txBody>
      </p:sp>
      <p:pic>
        <p:nvPicPr>
          <p:cNvPr id="114694" name="Picture 1" descr="C:\Documents and Settings\Derek Hoiem\My Documents\Classes\Spring10 - Computer Vision\figs\eyefil.png">
            <a:extLst>
              <a:ext uri="{FF2B5EF4-FFF2-40B4-BE49-F238E27FC236}">
                <a16:creationId xmlns:a16="http://schemas.microsoft.com/office/drawing/2014/main" id="{C8A5220D-CC48-4A96-8D7C-ED21598D6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5" name="TextBox 7">
            <a:extLst>
              <a:ext uri="{FF2B5EF4-FFF2-40B4-BE49-F238E27FC236}">
                <a16:creationId xmlns:a16="http://schemas.microsoft.com/office/drawing/2014/main" id="{6199203B-A301-C8D7-57C7-5820D716B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3" y="6400800"/>
            <a:ext cx="69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Input</a:t>
            </a:r>
          </a:p>
        </p:txBody>
      </p:sp>
      <p:sp>
        <p:nvSpPr>
          <p:cNvPr id="114696" name="TextBox 8">
            <a:extLst>
              <a:ext uri="{FF2B5EF4-FFF2-40B4-BE49-F238E27FC236}">
                <a16:creationId xmlns:a16="http://schemas.microsoft.com/office/drawing/2014/main" id="{A13DE2BD-0DA4-0B0E-F7E0-5493DAEB4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6369050"/>
            <a:ext cx="2544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Filtered Image (scaled)</a:t>
            </a:r>
          </a:p>
        </p:txBody>
      </p:sp>
      <p:sp>
        <p:nvSpPr>
          <p:cNvPr id="114697" name="TextBox 8">
            <a:extLst>
              <a:ext uri="{FF2B5EF4-FFF2-40B4-BE49-F238E27FC236}">
                <a16:creationId xmlns:a16="http://schemas.microsoft.com/office/drawing/2014/main" id="{10F65846-C2EF-DB9B-34C5-E466763B1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6356350"/>
            <a:ext cx="2171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Thresholded Image</a:t>
            </a:r>
          </a:p>
        </p:txBody>
      </p:sp>
      <p:pic>
        <p:nvPicPr>
          <p:cNvPr id="114698" name="Picture 11" descr="C:\Users\Hoiem\Documents\Classes\Computational Photography - Fall 2010\lectures\figs\filters\einstein_eye_filtered_thresh.png">
            <a:extLst>
              <a:ext uri="{FF2B5EF4-FFF2-40B4-BE49-F238E27FC236}">
                <a16:creationId xmlns:a16="http://schemas.microsoft.com/office/drawing/2014/main" id="{02D24338-310A-BDDA-920D-AED87E4DF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984500"/>
            <a:ext cx="26670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38E3230-62B5-1B24-F4F3-42642DF93734}"/>
              </a:ext>
            </a:extLst>
          </p:cNvPr>
          <p:cNvCxnSpPr/>
          <p:nvPr/>
        </p:nvCxnSpPr>
        <p:spPr>
          <a:xfrm rot="5400000">
            <a:off x="6896100" y="3848100"/>
            <a:ext cx="6096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39E0C3A-EFE8-F390-ECE3-3CD6AD6DCAC6}"/>
              </a:ext>
            </a:extLst>
          </p:cNvPr>
          <p:cNvCxnSpPr/>
          <p:nvPr/>
        </p:nvCxnSpPr>
        <p:spPr>
          <a:xfrm rot="16200000" flipH="1">
            <a:off x="7315200" y="4038600"/>
            <a:ext cx="685800" cy="76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FFA3CD-7FC9-97CD-0121-DFB482B8DC41}"/>
              </a:ext>
            </a:extLst>
          </p:cNvPr>
          <p:cNvCxnSpPr/>
          <p:nvPr/>
        </p:nvCxnSpPr>
        <p:spPr>
          <a:xfrm>
            <a:off x="7391400" y="5029200"/>
            <a:ext cx="609600" cy="1524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951A137-1D1C-7D62-7C2B-0A1B980E8A93}"/>
              </a:ext>
            </a:extLst>
          </p:cNvPr>
          <p:cNvCxnSpPr/>
          <p:nvPr/>
        </p:nvCxnSpPr>
        <p:spPr>
          <a:xfrm>
            <a:off x="7010400" y="5486400"/>
            <a:ext cx="762000" cy="4572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4703" name="Picture 12" descr="C:\Users\Hoiem\Documents\Classes\Computational Photography - Fall 2010\lectures\figs\filters\einstein_eye_filtered.png">
            <a:extLst>
              <a:ext uri="{FF2B5EF4-FFF2-40B4-BE49-F238E27FC236}">
                <a16:creationId xmlns:a16="http://schemas.microsoft.com/office/drawing/2014/main" id="{342BC396-B9E8-6451-5353-9A81B0DDD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895600"/>
            <a:ext cx="27368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704" name="TextBox 20">
            <a:extLst>
              <a:ext uri="{FF2B5EF4-FFF2-40B4-BE49-F238E27FC236}">
                <a16:creationId xmlns:a16="http://schemas.microsoft.com/office/drawing/2014/main" id="{4606C060-C5EA-621F-E55F-3C56ED322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189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b="1">
                <a:solidFill>
                  <a:srgbClr val="FF0000"/>
                </a:solidFill>
              </a:rPr>
              <a:t>True detections</a:t>
            </a:r>
          </a:p>
        </p:txBody>
      </p:sp>
      <p:sp>
        <p:nvSpPr>
          <p:cNvPr id="114705" name="TextBox 21">
            <a:extLst>
              <a:ext uri="{FF2B5EF4-FFF2-40B4-BE49-F238E27FC236}">
                <a16:creationId xmlns:a16="http://schemas.microsoft.com/office/drawing/2014/main" id="{53006C8D-BD23-90A2-D0F2-ACD9C17FC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8006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b="1">
                <a:solidFill>
                  <a:srgbClr val="00B050"/>
                </a:solidFill>
              </a:rPr>
              <a:t>False detections</a:t>
            </a:r>
          </a:p>
        </p:txBody>
      </p:sp>
      <p:sp>
        <p:nvSpPr>
          <p:cNvPr id="114706" name="TextBox 27">
            <a:extLst>
              <a:ext uri="{FF2B5EF4-FFF2-40B4-BE49-F238E27FC236}">
                <a16:creationId xmlns:a16="http://schemas.microsoft.com/office/drawing/2014/main" id="{B8DBF555-10BF-6FAF-FA78-BB2079E4F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514600"/>
            <a:ext cx="1211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mean of g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A60F6FC-9F09-E316-3E37-CFA5CD40EA43}"/>
              </a:ext>
            </a:extLst>
          </p:cNvPr>
          <p:cNvCxnSpPr>
            <a:cxnSpLocks/>
            <a:stCxn id="114706" idx="1"/>
          </p:cNvCxnSpPr>
          <p:nvPr/>
        </p:nvCxnSpPr>
        <p:spPr>
          <a:xfrm flipH="1" flipV="1">
            <a:off x="5119688" y="2541588"/>
            <a:ext cx="976312" cy="1571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708" name="TextBox 18">
            <a:extLst>
              <a:ext uri="{FF2B5EF4-FFF2-40B4-BE49-F238E27FC236}">
                <a16:creationId xmlns:a16="http://schemas.microsoft.com/office/drawing/2014/main" id="{599A18C7-2D09-7537-A582-46C1313AC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0975" y="958850"/>
            <a:ext cx="1139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f = image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g = filter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C:\Documents and Settings\Derek Hoiem\My Documents\Classes\Spring10 - Computer Vision\figs\einstein.jpg">
            <a:extLst>
              <a:ext uri="{FF2B5EF4-FFF2-40B4-BE49-F238E27FC236}">
                <a16:creationId xmlns:a16="http://schemas.microsoft.com/office/drawing/2014/main" id="{271070DF-B58F-1BF3-D0D2-FCB45EF4A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5600"/>
            <a:ext cx="2743200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9" name="Title 1">
            <a:extLst>
              <a:ext uri="{FF2B5EF4-FFF2-40B4-BE49-F238E27FC236}">
                <a16:creationId xmlns:a16="http://schemas.microsoft.com/office/drawing/2014/main" id="{EC504AFE-1266-01F0-E5CC-491008B7542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Matching with filters</a:t>
            </a:r>
          </a:p>
        </p:txBody>
      </p:sp>
      <p:sp>
        <p:nvSpPr>
          <p:cNvPr id="116740" name="Content Placeholder 2">
            <a:extLst>
              <a:ext uri="{FF2B5EF4-FFF2-40B4-BE49-F238E27FC236}">
                <a16:creationId xmlns:a16="http://schemas.microsoft.com/office/drawing/2014/main" id="{2648C2FC-5097-48CB-F35E-0D160E7A753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3400" y="990600"/>
            <a:ext cx="4648200" cy="1447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Goal: find       in image</a:t>
            </a:r>
          </a:p>
          <a:p>
            <a:pPr eaLnBrk="1" hangingPunct="1"/>
            <a:r>
              <a:rPr lang="en-US" altLang="en-US" sz="3200" dirty="0"/>
              <a:t>Method 2: SSD (L2)</a:t>
            </a:r>
          </a:p>
          <a:p>
            <a:pPr lvl="1" eaLnBrk="1" hangingPunct="1">
              <a:buFontTx/>
              <a:buNone/>
            </a:pPr>
            <a:endParaRPr lang="en-US" altLang="en-US" sz="2400" dirty="0"/>
          </a:p>
        </p:txBody>
      </p:sp>
      <p:pic>
        <p:nvPicPr>
          <p:cNvPr id="116741" name="Picture 1" descr="C:\Documents and Settings\Derek Hoiem\My Documents\Classes\Spring10 - Computer Vision\figs\eyefil.png">
            <a:extLst>
              <a:ext uri="{FF2B5EF4-FFF2-40B4-BE49-F238E27FC236}">
                <a16:creationId xmlns:a16="http://schemas.microsoft.com/office/drawing/2014/main" id="{A019FF33-5223-2604-C123-FABD6163D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2" name="Picture 2" descr="C:\Documents and Settings\Derek Hoiem\My Documents\Classes\Spring10 - Computer Vision\figs\eyedet_ssd.png">
            <a:extLst>
              <a:ext uri="{FF2B5EF4-FFF2-40B4-BE49-F238E27FC236}">
                <a16:creationId xmlns:a16="http://schemas.microsoft.com/office/drawing/2014/main" id="{F1B197F5-76EC-09CC-3FC4-5FC83F5ED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895600"/>
            <a:ext cx="27368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3" name="TextBox 7">
            <a:extLst>
              <a:ext uri="{FF2B5EF4-FFF2-40B4-BE49-F238E27FC236}">
                <a16:creationId xmlns:a16="http://schemas.microsoft.com/office/drawing/2014/main" id="{77A7C7A5-710C-B6DE-F0C1-92934FA42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3" y="6400800"/>
            <a:ext cx="69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Input</a:t>
            </a:r>
          </a:p>
        </p:txBody>
      </p:sp>
      <p:sp>
        <p:nvSpPr>
          <p:cNvPr id="116744" name="TextBox 8">
            <a:extLst>
              <a:ext uri="{FF2B5EF4-FFF2-40B4-BE49-F238E27FC236}">
                <a16:creationId xmlns:a16="http://schemas.microsoft.com/office/drawing/2014/main" id="{D1010FD5-74A1-4001-44A0-7A503905E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6369050"/>
            <a:ext cx="146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1- sqrt(SSD)</a:t>
            </a:r>
          </a:p>
        </p:txBody>
      </p:sp>
      <p:sp>
        <p:nvSpPr>
          <p:cNvPr id="116745" name="TextBox 9">
            <a:extLst>
              <a:ext uri="{FF2B5EF4-FFF2-40B4-BE49-F238E27FC236}">
                <a16:creationId xmlns:a16="http://schemas.microsoft.com/office/drawing/2014/main" id="{B932CDD0-DE96-DE9B-711E-2268F7007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635476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Thresholded Image</a:t>
            </a:r>
          </a:p>
        </p:txBody>
      </p:sp>
      <p:graphicFrame>
        <p:nvGraphicFramePr>
          <p:cNvPr id="116746" name="Object 10">
            <a:extLst>
              <a:ext uri="{FF2B5EF4-FFF2-40B4-BE49-F238E27FC236}">
                <a16:creationId xmlns:a16="http://schemas.microsoft.com/office/drawing/2014/main" id="{718E0CFA-9049-895D-C7E5-9D2ED089E1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54175" y="2065338"/>
          <a:ext cx="5746750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376475" imgH="6143625" progId="Equation.3">
                  <p:embed/>
                </p:oleObj>
              </mc:Choice>
              <mc:Fallback>
                <p:oleObj name="Equation" r:id="rId6" imgW="40376475" imgH="6143625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175" y="2065338"/>
                        <a:ext cx="5746750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6747" name="Picture 12" descr="C:\Users\Hoiem\Documents\Classes\Computational Photography - Fall 2010\lectures\figs\filters\eyedet_ssd_thresh.png">
            <a:extLst>
              <a:ext uri="{FF2B5EF4-FFF2-40B4-BE49-F238E27FC236}">
                <a16:creationId xmlns:a16="http://schemas.microsoft.com/office/drawing/2014/main" id="{79D86B63-55AF-09E8-DF15-B71780138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95600"/>
            <a:ext cx="27368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BACA3EB-F674-D6DA-4906-B3DC499C96FF}"/>
              </a:ext>
            </a:extLst>
          </p:cNvPr>
          <p:cNvCxnSpPr/>
          <p:nvPr/>
        </p:nvCxnSpPr>
        <p:spPr>
          <a:xfrm rot="5400000">
            <a:off x="6896100" y="3848100"/>
            <a:ext cx="6096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B8220F7-9F42-F096-A672-C68FAC36601E}"/>
              </a:ext>
            </a:extLst>
          </p:cNvPr>
          <p:cNvCxnSpPr/>
          <p:nvPr/>
        </p:nvCxnSpPr>
        <p:spPr>
          <a:xfrm rot="16200000" flipH="1">
            <a:off x="7308850" y="4000500"/>
            <a:ext cx="609600" cy="76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750" name="TextBox 14">
            <a:extLst>
              <a:ext uri="{FF2B5EF4-FFF2-40B4-BE49-F238E27FC236}">
                <a16:creationId xmlns:a16="http://schemas.microsoft.com/office/drawing/2014/main" id="{4C4F53F1-567C-FD8E-7720-05AC5F714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189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b="1">
                <a:solidFill>
                  <a:srgbClr val="FF0000"/>
                </a:solidFill>
              </a:rPr>
              <a:t>True detections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>
            <a:extLst>
              <a:ext uri="{FF2B5EF4-FFF2-40B4-BE49-F238E27FC236}">
                <a16:creationId xmlns:a16="http://schemas.microsoft.com/office/drawing/2014/main" id="{540C4D76-608F-EAB2-5A11-B2C22880718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Matching with filters</a:t>
            </a:r>
          </a:p>
        </p:txBody>
      </p:sp>
      <p:sp>
        <p:nvSpPr>
          <p:cNvPr id="118787" name="Content Placeholder 2">
            <a:extLst>
              <a:ext uri="{FF2B5EF4-FFF2-40B4-BE49-F238E27FC236}">
                <a16:creationId xmlns:a16="http://schemas.microsoft.com/office/drawing/2014/main" id="{E9F05C7B-1579-0A47-7B91-EB3A63A6144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eaLnBrk="1" hangingPunct="1"/>
            <a:r>
              <a:rPr lang="en-US" altLang="en-US" sz="3200"/>
              <a:t>	</a:t>
            </a:r>
          </a:p>
          <a:p>
            <a:pPr eaLnBrk="1" hangingPunct="1"/>
            <a:r>
              <a:rPr lang="en-US" altLang="en-US" sz="3200"/>
              <a:t>Can SSD be implemented with linear filters?</a:t>
            </a:r>
          </a:p>
        </p:txBody>
      </p:sp>
      <p:graphicFrame>
        <p:nvGraphicFramePr>
          <p:cNvPr id="118788" name="Object 4">
            <a:extLst>
              <a:ext uri="{FF2B5EF4-FFF2-40B4-BE49-F238E27FC236}">
                <a16:creationId xmlns:a16="http://schemas.microsoft.com/office/drawing/2014/main" id="{2C8B9875-1FAD-1FF9-8827-52BA784C9F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54175" y="2325688"/>
          <a:ext cx="5746750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376475" imgH="6143625" progId="Equation.3">
                  <p:embed/>
                </p:oleObj>
              </mc:Choice>
              <mc:Fallback>
                <p:oleObj name="Equation" r:id="rId3" imgW="40376475" imgH="614362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175" y="2325688"/>
                        <a:ext cx="5746750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89" name="Text Box 5">
            <a:extLst>
              <a:ext uri="{FF2B5EF4-FFF2-40B4-BE49-F238E27FC236}">
                <a16:creationId xmlns:a16="http://schemas.microsoft.com/office/drawing/2014/main" id="{609CC4D9-C19C-8DDD-2B53-0B60BB669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6491288"/>
            <a:ext cx="234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  <a:latin typeface="Gill Sans"/>
              </a:rPr>
              <a:t>Side by Derek Hoiem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>
            <a:extLst>
              <a:ext uri="{FF2B5EF4-FFF2-40B4-BE49-F238E27FC236}">
                <a16:creationId xmlns:a16="http://schemas.microsoft.com/office/drawing/2014/main" id="{6450EC43-140C-4082-955B-5B88BB6B11E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Matching with filters</a:t>
            </a:r>
          </a:p>
        </p:txBody>
      </p:sp>
      <p:sp>
        <p:nvSpPr>
          <p:cNvPr id="120835" name="Content Placeholder 2">
            <a:extLst>
              <a:ext uri="{FF2B5EF4-FFF2-40B4-BE49-F238E27FC236}">
                <a16:creationId xmlns:a16="http://schemas.microsoft.com/office/drawing/2014/main" id="{DB276D0B-EE66-D181-10FE-D0A9550036E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3400" y="990600"/>
            <a:ext cx="4648200" cy="1447800"/>
          </a:xfrm>
        </p:spPr>
        <p:txBody>
          <a:bodyPr/>
          <a:lstStyle/>
          <a:p>
            <a:pPr eaLnBrk="1" hangingPunct="1"/>
            <a:r>
              <a:rPr lang="en-US" altLang="en-US" sz="3200"/>
              <a:t>Goal: find       in image</a:t>
            </a:r>
          </a:p>
          <a:p>
            <a:pPr eaLnBrk="1" hangingPunct="1"/>
            <a:r>
              <a:rPr lang="en-US" altLang="en-US" sz="3200"/>
              <a:t>Method 2: SSD</a:t>
            </a:r>
          </a:p>
          <a:p>
            <a:pPr lvl="1" eaLnBrk="1" hangingPunct="1">
              <a:buFontTx/>
              <a:buNone/>
            </a:pPr>
            <a:endParaRPr lang="en-US" altLang="en-US" sz="2400"/>
          </a:p>
        </p:txBody>
      </p:sp>
      <p:pic>
        <p:nvPicPr>
          <p:cNvPr id="120836" name="Picture 1" descr="C:\Documents and Settings\Derek Hoiem\My Documents\Classes\Spring10 - Computer Vision\figs\eyefil.png">
            <a:extLst>
              <a:ext uri="{FF2B5EF4-FFF2-40B4-BE49-F238E27FC236}">
                <a16:creationId xmlns:a16="http://schemas.microsoft.com/office/drawing/2014/main" id="{67E19A36-87E9-2590-0358-0657C8517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7" name="TextBox 7">
            <a:extLst>
              <a:ext uri="{FF2B5EF4-FFF2-40B4-BE49-F238E27FC236}">
                <a16:creationId xmlns:a16="http://schemas.microsoft.com/office/drawing/2014/main" id="{5EF40B1F-CB62-D15C-1477-C601EB62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3" y="6400800"/>
            <a:ext cx="69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Input</a:t>
            </a:r>
          </a:p>
        </p:txBody>
      </p:sp>
      <p:sp>
        <p:nvSpPr>
          <p:cNvPr id="4103" name="TextBox 8">
            <a:extLst>
              <a:ext uri="{FF2B5EF4-FFF2-40B4-BE49-F238E27FC236}">
                <a16:creationId xmlns:a16="http://schemas.microsoft.com/office/drawing/2014/main" id="{D1BD97C7-D7C1-7CA4-0B2E-09BDCC8A5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6369050"/>
            <a:ext cx="146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1- sqrt(SSD)</a:t>
            </a:r>
          </a:p>
        </p:txBody>
      </p:sp>
      <p:graphicFrame>
        <p:nvGraphicFramePr>
          <p:cNvPr id="120839" name="Object 7">
            <a:extLst>
              <a:ext uri="{FF2B5EF4-FFF2-40B4-BE49-F238E27FC236}">
                <a16:creationId xmlns:a16="http://schemas.microsoft.com/office/drawing/2014/main" id="{274B3D60-F5C6-FF52-20D2-06A579FFC7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54175" y="2065338"/>
          <a:ext cx="5746750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376475" imgH="6143625" progId="Equation.3">
                  <p:embed/>
                </p:oleObj>
              </mc:Choice>
              <mc:Fallback>
                <p:oleObj name="Equation" r:id="rId4" imgW="40376475" imgH="614362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175" y="2065338"/>
                        <a:ext cx="5746750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40" name="TextBox 15">
            <a:extLst>
              <a:ext uri="{FF2B5EF4-FFF2-40B4-BE49-F238E27FC236}">
                <a16:creationId xmlns:a16="http://schemas.microsoft.com/office/drawing/2014/main" id="{54D1EDDE-4813-8367-49E0-895F048A0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914400"/>
            <a:ext cx="327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800" b="1">
                <a:solidFill>
                  <a:srgbClr val="FF0000"/>
                </a:solidFill>
              </a:rPr>
              <a:t>What’s the potential downside of SSD?</a:t>
            </a:r>
          </a:p>
        </p:txBody>
      </p:sp>
      <p:pic>
        <p:nvPicPr>
          <p:cNvPr id="120841" name="Picture 3" descr="C:\Users\Hoiem\Documents\Classes\Computational Photography - Fall 2010\lectures\figs\filters\einstein_shades.png">
            <a:extLst>
              <a:ext uri="{FF2B5EF4-FFF2-40B4-BE49-F238E27FC236}">
                <a16:creationId xmlns:a16="http://schemas.microsoft.com/office/drawing/2014/main" id="{32AADEB8-98C7-7427-64FA-5BC1F1982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79725"/>
            <a:ext cx="2743200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8" name="Picture 4" descr="C:\Users\Hoiem\Documents\Classes\Computational Photography - Fall 2010\lectures\figs\filters\einstein_shades_ssd.png">
            <a:extLst>
              <a:ext uri="{FF2B5EF4-FFF2-40B4-BE49-F238E27FC236}">
                <a16:creationId xmlns:a16="http://schemas.microsoft.com/office/drawing/2014/main" id="{348EDD86-2773-5764-EDBA-9D44CB8C4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895600"/>
            <a:ext cx="27368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43" name="Text Box 11">
            <a:extLst>
              <a:ext uri="{FF2B5EF4-FFF2-40B4-BE49-F238E27FC236}">
                <a16:creationId xmlns:a16="http://schemas.microsoft.com/office/drawing/2014/main" id="{01C6EFEA-9C16-4712-FF42-B2A00BA5D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6491288"/>
            <a:ext cx="234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  <a:latin typeface="Gill Sans"/>
              </a:rPr>
              <a:t>Side by Derek Hoiem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>
            <a:extLst>
              <a:ext uri="{FF2B5EF4-FFF2-40B4-BE49-F238E27FC236}">
                <a16:creationId xmlns:a16="http://schemas.microsoft.com/office/drawing/2014/main" id="{FF567820-A453-0F5F-366B-DFC7D359720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Matching with filters</a:t>
            </a:r>
          </a:p>
        </p:txBody>
      </p:sp>
      <p:sp>
        <p:nvSpPr>
          <p:cNvPr id="122883" name="Content Placeholder 2">
            <a:extLst>
              <a:ext uri="{FF2B5EF4-FFF2-40B4-BE49-F238E27FC236}">
                <a16:creationId xmlns:a16="http://schemas.microsoft.com/office/drawing/2014/main" id="{65898520-29A6-49C7-967D-2E914464E43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3400" y="990600"/>
            <a:ext cx="8153400" cy="1752600"/>
          </a:xfrm>
        </p:spPr>
        <p:txBody>
          <a:bodyPr/>
          <a:lstStyle/>
          <a:p>
            <a:pPr eaLnBrk="1" hangingPunct="1"/>
            <a:r>
              <a:rPr lang="en-US" altLang="en-US" sz="3200"/>
              <a:t>Goal: find       in image</a:t>
            </a:r>
          </a:p>
          <a:p>
            <a:pPr eaLnBrk="1" hangingPunct="1"/>
            <a:r>
              <a:rPr lang="en-US" altLang="en-US" sz="3200"/>
              <a:t>Method 3: Normalized cross-correlation</a:t>
            </a:r>
          </a:p>
          <a:p>
            <a:pPr eaLnBrk="1" hangingPunct="1"/>
            <a:endParaRPr lang="en-US" altLang="en-US" sz="3200"/>
          </a:p>
          <a:p>
            <a:pPr lvl="1" eaLnBrk="1" hangingPunct="1">
              <a:buFontTx/>
              <a:buNone/>
            </a:pPr>
            <a:endParaRPr lang="en-US" altLang="en-US" sz="2400"/>
          </a:p>
        </p:txBody>
      </p:sp>
      <p:pic>
        <p:nvPicPr>
          <p:cNvPr id="122884" name="Picture 1" descr="C:\Documents and Settings\Derek Hoiem\My Documents\Classes\Spring10 - Computer Vision\figs\eyefil.png">
            <a:extLst>
              <a:ext uri="{FF2B5EF4-FFF2-40B4-BE49-F238E27FC236}">
                <a16:creationId xmlns:a16="http://schemas.microsoft.com/office/drawing/2014/main" id="{C619900F-04F0-C44F-592F-D9768B8F4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2885" name="Object 5">
            <a:extLst>
              <a:ext uri="{FF2B5EF4-FFF2-40B4-BE49-F238E27FC236}">
                <a16:creationId xmlns:a16="http://schemas.microsoft.com/office/drawing/2014/main" id="{C9215E16-AE31-19EE-4C68-6DAA4779EA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1938" y="3209925"/>
          <a:ext cx="8497887" cy="212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83650" imgH="14925675" progId="Equation.3">
                  <p:embed/>
                </p:oleObj>
              </mc:Choice>
              <mc:Fallback>
                <p:oleObj name="Equation" r:id="rId4" imgW="59683650" imgH="1492567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8" y="3209925"/>
                        <a:ext cx="8497887" cy="212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6" name="TextBox 15">
            <a:extLst>
              <a:ext uri="{FF2B5EF4-FFF2-40B4-BE49-F238E27FC236}">
                <a16:creationId xmlns:a16="http://schemas.microsoft.com/office/drawing/2014/main" id="{6FC4F3DB-AC1B-1B65-F87D-278EF4972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514600"/>
            <a:ext cx="208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mean image patch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31632FE-BD11-7B4C-58C9-CE0BD93A403E}"/>
              </a:ext>
            </a:extLst>
          </p:cNvPr>
          <p:cNvCxnSpPr/>
          <p:nvPr/>
        </p:nvCxnSpPr>
        <p:spPr>
          <a:xfrm rot="5400000">
            <a:off x="7239001" y="3046412"/>
            <a:ext cx="4572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888" name="TextBox 18">
            <a:extLst>
              <a:ext uri="{FF2B5EF4-FFF2-40B4-BE49-F238E27FC236}">
                <a16:creationId xmlns:a16="http://schemas.microsoft.com/office/drawing/2014/main" id="{61CEA29F-AC32-9DEE-4146-A55809E69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9538" y="2449513"/>
            <a:ext cx="171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mean template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BB3D380-4E50-7562-B316-3C717853C460}"/>
              </a:ext>
            </a:extLst>
          </p:cNvPr>
          <p:cNvCxnSpPr/>
          <p:nvPr/>
        </p:nvCxnSpPr>
        <p:spPr>
          <a:xfrm rot="5400000">
            <a:off x="4267201" y="3048000"/>
            <a:ext cx="4572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890" name="Text Box 11">
            <a:extLst>
              <a:ext uri="{FF2B5EF4-FFF2-40B4-BE49-F238E27FC236}">
                <a16:creationId xmlns:a16="http://schemas.microsoft.com/office/drawing/2014/main" id="{4BBE9207-B8CE-CF74-3EB7-1DEB2468C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6491288"/>
            <a:ext cx="234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800" dirty="0">
                <a:solidFill>
                  <a:srgbClr val="000000"/>
                </a:solidFill>
                <a:latin typeface="Gill Sans"/>
              </a:rPr>
              <a:t>Slide by Derek </a:t>
            </a:r>
            <a:r>
              <a:rPr lang="en-US" altLang="en-US" sz="1800" dirty="0" err="1">
                <a:solidFill>
                  <a:srgbClr val="000000"/>
                </a:solidFill>
                <a:latin typeface="Gill Sans"/>
              </a:rPr>
              <a:t>Hoiem</a:t>
            </a:r>
            <a:endParaRPr lang="en-US" altLang="en-US" sz="1800" dirty="0">
              <a:solidFill>
                <a:srgbClr val="000000"/>
              </a:solidFill>
              <a:latin typeface="Gill Sa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C:\Documents and Settings\Derek Hoiem\My Documents\Classes\Spring10 - Computer Vision\figs\einstein.jpg">
            <a:extLst>
              <a:ext uri="{FF2B5EF4-FFF2-40B4-BE49-F238E27FC236}">
                <a16:creationId xmlns:a16="http://schemas.microsoft.com/office/drawing/2014/main" id="{A0C39826-748D-A933-B685-FE65AB8FC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5600"/>
            <a:ext cx="2743200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1" name="Title 1">
            <a:extLst>
              <a:ext uri="{FF2B5EF4-FFF2-40B4-BE49-F238E27FC236}">
                <a16:creationId xmlns:a16="http://schemas.microsoft.com/office/drawing/2014/main" id="{8E36293D-FAEB-B21C-474E-FED5B6E52BC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Matching with filters</a:t>
            </a:r>
          </a:p>
        </p:txBody>
      </p:sp>
      <p:sp>
        <p:nvSpPr>
          <p:cNvPr id="124932" name="Content Placeholder 2">
            <a:extLst>
              <a:ext uri="{FF2B5EF4-FFF2-40B4-BE49-F238E27FC236}">
                <a16:creationId xmlns:a16="http://schemas.microsoft.com/office/drawing/2014/main" id="{62138ABD-45CD-2CF5-0981-5829420C92C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3400" y="990600"/>
            <a:ext cx="8153400" cy="1752600"/>
          </a:xfrm>
        </p:spPr>
        <p:txBody>
          <a:bodyPr/>
          <a:lstStyle/>
          <a:p>
            <a:pPr eaLnBrk="1" hangingPunct="1"/>
            <a:r>
              <a:rPr lang="en-US" altLang="en-US" sz="3200"/>
              <a:t>Goal: find       in image</a:t>
            </a:r>
          </a:p>
          <a:p>
            <a:pPr eaLnBrk="1" hangingPunct="1"/>
            <a:r>
              <a:rPr lang="en-US" altLang="en-US" sz="3200"/>
              <a:t>Method 3: Normalized cross-correlation</a:t>
            </a:r>
          </a:p>
          <a:p>
            <a:pPr eaLnBrk="1" hangingPunct="1"/>
            <a:endParaRPr lang="en-US" altLang="en-US" sz="3200"/>
          </a:p>
          <a:p>
            <a:pPr lvl="1" eaLnBrk="1" hangingPunct="1">
              <a:buFontTx/>
              <a:buNone/>
            </a:pPr>
            <a:endParaRPr lang="en-US" altLang="en-US" sz="2400"/>
          </a:p>
        </p:txBody>
      </p:sp>
      <p:pic>
        <p:nvPicPr>
          <p:cNvPr id="124933" name="Picture 1" descr="C:\Documents and Settings\Derek Hoiem\My Documents\Classes\Spring10 - Computer Vision\figs\eyefil.png">
            <a:extLst>
              <a:ext uri="{FF2B5EF4-FFF2-40B4-BE49-F238E27FC236}">
                <a16:creationId xmlns:a16="http://schemas.microsoft.com/office/drawing/2014/main" id="{8CB95025-7C78-5DF1-7B0B-8E57918D8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4" name="TextBox 7">
            <a:extLst>
              <a:ext uri="{FF2B5EF4-FFF2-40B4-BE49-F238E27FC236}">
                <a16:creationId xmlns:a16="http://schemas.microsoft.com/office/drawing/2014/main" id="{EA28DB16-D857-B488-1A92-DA4C6A6F6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3" y="6400800"/>
            <a:ext cx="69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Input</a:t>
            </a:r>
          </a:p>
        </p:txBody>
      </p:sp>
      <p:sp>
        <p:nvSpPr>
          <p:cNvPr id="124935" name="TextBox 8">
            <a:extLst>
              <a:ext uri="{FF2B5EF4-FFF2-40B4-BE49-F238E27FC236}">
                <a16:creationId xmlns:a16="http://schemas.microsoft.com/office/drawing/2014/main" id="{149B3C65-B742-2D4D-1753-644436861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411913"/>
            <a:ext cx="2774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Normalized X-Correlation</a:t>
            </a:r>
          </a:p>
        </p:txBody>
      </p:sp>
      <p:sp>
        <p:nvSpPr>
          <p:cNvPr id="124936" name="TextBox 9">
            <a:extLst>
              <a:ext uri="{FF2B5EF4-FFF2-40B4-BE49-F238E27FC236}">
                <a16:creationId xmlns:a16="http://schemas.microsoft.com/office/drawing/2014/main" id="{3942E57C-C598-DE49-070D-36FEDDDCD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5100" y="635476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Thresholded Image</a:t>
            </a:r>
          </a:p>
        </p:txBody>
      </p:sp>
      <p:pic>
        <p:nvPicPr>
          <p:cNvPr id="124937" name="Picture 2" descr="C:\Documents and Settings\Derek Hoiem\My Documents\Classes\Spring10 - Computer Vision\figs\eyedet_normxcorr.png">
            <a:extLst>
              <a:ext uri="{FF2B5EF4-FFF2-40B4-BE49-F238E27FC236}">
                <a16:creationId xmlns:a16="http://schemas.microsoft.com/office/drawing/2014/main" id="{4275A1C2-6B26-239F-F278-B35FC21B0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0" y="2909888"/>
            <a:ext cx="2776538" cy="350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8" name="Picture 3" descr="C:\Documents and Settings\Derek Hoiem\My Documents\Classes\Spring10 - Computer Vision\figs\eyedet_normxcorr_thresh.png">
            <a:extLst>
              <a:ext uri="{FF2B5EF4-FFF2-40B4-BE49-F238E27FC236}">
                <a16:creationId xmlns:a16="http://schemas.microsoft.com/office/drawing/2014/main" id="{55E8959B-0D9E-75E5-C927-408759F6D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95600"/>
            <a:ext cx="2778125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B5D1F96-E358-A110-882F-2F594848BFEA}"/>
              </a:ext>
            </a:extLst>
          </p:cNvPr>
          <p:cNvCxnSpPr/>
          <p:nvPr/>
        </p:nvCxnSpPr>
        <p:spPr>
          <a:xfrm rot="5400000">
            <a:off x="6896100" y="3848100"/>
            <a:ext cx="6096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319757-CB27-77CE-F0BF-8418AE61C1A4}"/>
              </a:ext>
            </a:extLst>
          </p:cNvPr>
          <p:cNvCxnSpPr/>
          <p:nvPr/>
        </p:nvCxnSpPr>
        <p:spPr>
          <a:xfrm rot="16200000" flipH="1">
            <a:off x="7283450" y="3962400"/>
            <a:ext cx="685800" cy="76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41" name="TextBox 12">
            <a:extLst>
              <a:ext uri="{FF2B5EF4-FFF2-40B4-BE49-F238E27FC236}">
                <a16:creationId xmlns:a16="http://schemas.microsoft.com/office/drawing/2014/main" id="{240585B5-33A5-82A4-1ACE-C22583CDF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189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b="1">
                <a:solidFill>
                  <a:srgbClr val="FF0000"/>
                </a:solidFill>
              </a:rPr>
              <a:t>True detections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>
            <a:extLst>
              <a:ext uri="{FF2B5EF4-FFF2-40B4-BE49-F238E27FC236}">
                <a16:creationId xmlns:a16="http://schemas.microsoft.com/office/drawing/2014/main" id="{2D7E6E93-C262-8AF9-147C-AE979A37E8A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Matching with filters</a:t>
            </a:r>
          </a:p>
        </p:txBody>
      </p:sp>
      <p:sp>
        <p:nvSpPr>
          <p:cNvPr id="126979" name="Content Placeholder 2">
            <a:extLst>
              <a:ext uri="{FF2B5EF4-FFF2-40B4-BE49-F238E27FC236}">
                <a16:creationId xmlns:a16="http://schemas.microsoft.com/office/drawing/2014/main" id="{FB3E2CD9-98EB-FAF7-0E11-0010CAC2BD2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3400" y="990600"/>
            <a:ext cx="8153400" cy="1752600"/>
          </a:xfrm>
        </p:spPr>
        <p:txBody>
          <a:bodyPr/>
          <a:lstStyle/>
          <a:p>
            <a:pPr eaLnBrk="1" hangingPunct="1"/>
            <a:r>
              <a:rPr lang="en-US" altLang="en-US" sz="3200"/>
              <a:t>Goal: find       in image</a:t>
            </a:r>
          </a:p>
          <a:p>
            <a:pPr eaLnBrk="1" hangingPunct="1"/>
            <a:r>
              <a:rPr lang="en-US" altLang="en-US" sz="3200"/>
              <a:t>Method 3: Normalized cross-correlation</a:t>
            </a:r>
          </a:p>
          <a:p>
            <a:pPr eaLnBrk="1" hangingPunct="1"/>
            <a:endParaRPr lang="en-US" altLang="en-US" sz="3200"/>
          </a:p>
          <a:p>
            <a:pPr lvl="1" eaLnBrk="1" hangingPunct="1">
              <a:buFontTx/>
              <a:buNone/>
            </a:pPr>
            <a:endParaRPr lang="en-US" altLang="en-US" sz="2400"/>
          </a:p>
        </p:txBody>
      </p:sp>
      <p:pic>
        <p:nvPicPr>
          <p:cNvPr id="126980" name="Picture 1" descr="C:\Documents and Settings\Derek Hoiem\My Documents\Classes\Spring10 - Computer Vision\figs\eyefil.png">
            <a:extLst>
              <a:ext uri="{FF2B5EF4-FFF2-40B4-BE49-F238E27FC236}">
                <a16:creationId xmlns:a16="http://schemas.microsoft.com/office/drawing/2014/main" id="{CEE959C8-5E63-C32E-BEC5-065D6717F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1" name="TextBox 7">
            <a:extLst>
              <a:ext uri="{FF2B5EF4-FFF2-40B4-BE49-F238E27FC236}">
                <a16:creationId xmlns:a16="http://schemas.microsoft.com/office/drawing/2014/main" id="{846BA912-D051-79D4-42FD-750BB2F30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3" y="6400800"/>
            <a:ext cx="69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Input</a:t>
            </a:r>
          </a:p>
        </p:txBody>
      </p:sp>
      <p:sp>
        <p:nvSpPr>
          <p:cNvPr id="126982" name="TextBox 8">
            <a:extLst>
              <a:ext uri="{FF2B5EF4-FFF2-40B4-BE49-F238E27FC236}">
                <a16:creationId xmlns:a16="http://schemas.microsoft.com/office/drawing/2014/main" id="{FFA423AA-5CFA-70BE-FE3C-44CC302A2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411913"/>
            <a:ext cx="2774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Normalized X-Correlation</a:t>
            </a:r>
          </a:p>
        </p:txBody>
      </p:sp>
      <p:sp>
        <p:nvSpPr>
          <p:cNvPr id="126983" name="TextBox 9">
            <a:extLst>
              <a:ext uri="{FF2B5EF4-FFF2-40B4-BE49-F238E27FC236}">
                <a16:creationId xmlns:a16="http://schemas.microsoft.com/office/drawing/2014/main" id="{D9AEE429-6DAA-D70D-183E-66FF10792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5100" y="6354763"/>
            <a:ext cx="2171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Thresholded Image</a:t>
            </a:r>
          </a:p>
        </p:txBody>
      </p:sp>
      <p:pic>
        <p:nvPicPr>
          <p:cNvPr id="126984" name="Picture 3" descr="C:\Documents and Settings\Derek Hoiem\My Documents\Classes\Spring10 - Computer Vision\figs\eyedet_normxcorr_thresh.png">
            <a:extLst>
              <a:ext uri="{FF2B5EF4-FFF2-40B4-BE49-F238E27FC236}">
                <a16:creationId xmlns:a16="http://schemas.microsoft.com/office/drawing/2014/main" id="{EE54BEEB-5B26-6231-F623-248FABC78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95600"/>
            <a:ext cx="2778125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0AF6BFE-FE24-CCA8-6871-D7538F001087}"/>
              </a:ext>
            </a:extLst>
          </p:cNvPr>
          <p:cNvCxnSpPr/>
          <p:nvPr/>
        </p:nvCxnSpPr>
        <p:spPr>
          <a:xfrm rot="5400000">
            <a:off x="6896100" y="3848100"/>
            <a:ext cx="6096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224F871-DA75-E4B4-7C62-ACDE4E2AC551}"/>
              </a:ext>
            </a:extLst>
          </p:cNvPr>
          <p:cNvCxnSpPr/>
          <p:nvPr/>
        </p:nvCxnSpPr>
        <p:spPr>
          <a:xfrm rot="16200000" flipH="1">
            <a:off x="7283450" y="3962400"/>
            <a:ext cx="685800" cy="76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987" name="TextBox 12">
            <a:extLst>
              <a:ext uri="{FF2B5EF4-FFF2-40B4-BE49-F238E27FC236}">
                <a16:creationId xmlns:a16="http://schemas.microsoft.com/office/drawing/2014/main" id="{3CBB0B83-CA0D-80DE-7EBF-116FBDB49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200400"/>
            <a:ext cx="189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b="1">
                <a:solidFill>
                  <a:srgbClr val="FF0000"/>
                </a:solidFill>
              </a:rPr>
              <a:t>True detections</a:t>
            </a:r>
          </a:p>
        </p:txBody>
      </p:sp>
      <p:pic>
        <p:nvPicPr>
          <p:cNvPr id="126988" name="Picture 3" descr="C:\Users\Hoiem\Documents\Classes\Computational Photography - Fall 2010\lectures\figs\filters\einstein_shades.png">
            <a:extLst>
              <a:ext uri="{FF2B5EF4-FFF2-40B4-BE49-F238E27FC236}">
                <a16:creationId xmlns:a16="http://schemas.microsoft.com/office/drawing/2014/main" id="{A4C679EA-06B8-984C-CF3A-C1DEB98A3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79725"/>
            <a:ext cx="2743200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9" name="Picture 2" descr="C:\Users\Hoiem\Documents\Classes\Computational Photography - Fall 2010\lectures\figs\filters\einstein_shades_nxc.png">
            <a:extLst>
              <a:ext uri="{FF2B5EF4-FFF2-40B4-BE49-F238E27FC236}">
                <a16:creationId xmlns:a16="http://schemas.microsoft.com/office/drawing/2014/main" id="{945EF7A5-50EA-AF85-6A82-7E5C1729D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0" y="2867025"/>
            <a:ext cx="28194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>
            <a:extLst>
              <a:ext uri="{FF2B5EF4-FFF2-40B4-BE49-F238E27FC236}">
                <a16:creationId xmlns:a16="http://schemas.microsoft.com/office/drawing/2014/main" id="{5D1CC82E-3B7D-0E6A-9F48-53716DBAB0F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800"/>
              <a:t>Q: What is the best method to use?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318A0-8471-7F53-796C-628A14F6504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endParaRPr lang="en-US" altLang="en-US" sz="3200"/>
          </a:p>
          <a:p>
            <a:r>
              <a:rPr lang="en-US" altLang="en-US" sz="3200"/>
              <a:t>A: Depends</a:t>
            </a:r>
          </a:p>
          <a:p>
            <a:r>
              <a:rPr lang="en-US" altLang="en-US" sz="3200"/>
              <a:t>Zero-mean filter: fastest but not a great matcher</a:t>
            </a:r>
          </a:p>
          <a:p>
            <a:r>
              <a:rPr lang="en-US" altLang="en-US" sz="3200"/>
              <a:t>SSD: next fastest, sensitive to overall intensity</a:t>
            </a:r>
          </a:p>
          <a:p>
            <a:r>
              <a:rPr lang="en-US" altLang="en-US" sz="3200"/>
              <a:t>Normalized cross-correlation: slowest, invariant to local average intensity and contrast</a:t>
            </a:r>
          </a:p>
        </p:txBody>
      </p:sp>
      <p:sp>
        <p:nvSpPr>
          <p:cNvPr id="129028" name="Text Box 4">
            <a:extLst>
              <a:ext uri="{FF2B5EF4-FFF2-40B4-BE49-F238E27FC236}">
                <a16:creationId xmlns:a16="http://schemas.microsoft.com/office/drawing/2014/main" id="{63A6A233-A41D-0A6D-3A20-794C92EBC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6491288"/>
            <a:ext cx="234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  <a:latin typeface="Gill Sans"/>
              </a:rPr>
              <a:t>Side by Derek Hoiem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>
            <a:extLst>
              <a:ext uri="{FF2B5EF4-FFF2-40B4-BE49-F238E27FC236}">
                <a16:creationId xmlns:a16="http://schemas.microsoft.com/office/drawing/2014/main" id="{7838B006-D395-9B04-FE3E-1BF5D73F739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Denoising</a:t>
            </a:r>
          </a:p>
        </p:txBody>
      </p:sp>
      <p:sp>
        <p:nvSpPr>
          <p:cNvPr id="130051" name="Content Placeholder 2">
            <a:extLst>
              <a:ext uri="{FF2B5EF4-FFF2-40B4-BE49-F238E27FC236}">
                <a16:creationId xmlns:a16="http://schemas.microsoft.com/office/drawing/2014/main" id="{D7FC0D53-F05E-ACAB-C100-D91B1DA35E1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eaLnBrk="1" hangingPunct="1"/>
            <a:endParaRPr lang="en-US" altLang="en-US" sz="3200"/>
          </a:p>
          <a:p>
            <a:pPr eaLnBrk="1" hangingPunct="1"/>
            <a:endParaRPr lang="en-US" altLang="en-US" sz="3200"/>
          </a:p>
        </p:txBody>
      </p:sp>
      <p:pic>
        <p:nvPicPr>
          <p:cNvPr id="130052" name="Picture 2" descr="C:\Documents and Settings\Derek Hoiem\My Documents\Classes\Spring10 - Computer Vision\figs\einstein_noise.png">
            <a:extLst>
              <a:ext uri="{FF2B5EF4-FFF2-40B4-BE49-F238E27FC236}">
                <a16:creationId xmlns:a16="http://schemas.microsoft.com/office/drawing/2014/main" id="{C3F24A1E-2CBB-0AC6-A6D2-2EE53718A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36290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3" name="TextBox 11">
            <a:extLst>
              <a:ext uri="{FF2B5EF4-FFF2-40B4-BE49-F238E27FC236}">
                <a16:creationId xmlns:a16="http://schemas.microsoft.com/office/drawing/2014/main" id="{73EF1168-686C-D186-C494-9DFD9BD13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943600"/>
            <a:ext cx="2698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Additive Gaussian Noise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6B0DFF24-FD9B-0F1E-8D39-E78237F69999}"/>
              </a:ext>
            </a:extLst>
          </p:cNvPr>
          <p:cNvSpPr/>
          <p:nvPr/>
        </p:nvSpPr>
        <p:spPr>
          <a:xfrm>
            <a:off x="4343400" y="3392488"/>
            <a:ext cx="914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A15404BF-05D5-7491-0FAC-0B5BEEDCD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8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D840954-A713-C1E9-23E1-23DC7B90F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002088"/>
            <a:ext cx="1219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00"/>
                </a:solidFill>
              </a:rPr>
              <a:t>Gaussian Filter</a:t>
            </a:r>
          </a:p>
        </p:txBody>
      </p:sp>
      <p:pic>
        <p:nvPicPr>
          <p:cNvPr id="196611" name="Picture 3" descr="C:\Documents and Settings\Derek Hoiem\My Documents\Classes\Spring10 - Computer Vision\figs\einstein_noise_smooth.png">
            <a:extLst>
              <a:ext uri="{FF2B5EF4-FFF2-40B4-BE49-F238E27FC236}">
                <a16:creationId xmlns:a16="http://schemas.microsoft.com/office/drawing/2014/main" id="{6D3AFCCB-D6FD-CA1F-1D2C-7730A0BB3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1325563"/>
            <a:ext cx="36290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>
            <a:extLst>
              <a:ext uri="{FF2B5EF4-FFF2-40B4-BE49-F238E27FC236}">
                <a16:creationId xmlns:a16="http://schemas.microsoft.com/office/drawing/2014/main" id="{4B5904A2-7925-2EA3-8967-FE32D9617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5499100" cy="493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5" name="Text Box 3">
            <a:extLst>
              <a:ext uri="{FF2B5EF4-FFF2-40B4-BE49-F238E27FC236}">
                <a16:creationId xmlns:a16="http://schemas.microsoft.com/office/drawing/2014/main" id="{2C961075-7A2C-CD9F-9640-364936C14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867400"/>
            <a:ext cx="8458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Smoothing with larger standard deviations suppresses noise, but also blurs the image</a:t>
            </a:r>
          </a:p>
        </p:txBody>
      </p:sp>
      <p:sp>
        <p:nvSpPr>
          <p:cNvPr id="131076" name="Rectangle 4">
            <a:extLst>
              <a:ext uri="{FF2B5EF4-FFF2-40B4-BE49-F238E27FC236}">
                <a16:creationId xmlns:a16="http://schemas.microsoft.com/office/drawing/2014/main" id="{585C8FAA-5236-FCAD-0498-C382EEF0502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Reducing Gaussian noise</a:t>
            </a:r>
          </a:p>
        </p:txBody>
      </p:sp>
      <p:pic>
        <p:nvPicPr>
          <p:cNvPr id="131077" name="Picture 6">
            <a:extLst>
              <a:ext uri="{FF2B5EF4-FFF2-40B4-BE49-F238E27FC236}">
                <a16:creationId xmlns:a16="http://schemas.microsoft.com/office/drawing/2014/main" id="{7243AA09-40E5-03FA-CE8A-7B149E62F68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4" t="3210" r="28915"/>
          <a:stretch>
            <a:fillRect/>
          </a:stretch>
        </p:blipFill>
        <p:spPr bwMode="auto">
          <a:xfrm>
            <a:off x="6477000" y="990600"/>
            <a:ext cx="1524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8" name="TextBox 6">
            <a:extLst>
              <a:ext uri="{FF2B5EF4-FFF2-40B4-BE49-F238E27FC236}">
                <a16:creationId xmlns:a16="http://schemas.microsoft.com/office/drawing/2014/main" id="{7355D8E6-A47D-97CA-A396-6BF32A834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3113" y="6519863"/>
            <a:ext cx="20208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600">
                <a:solidFill>
                  <a:srgbClr val="000000"/>
                </a:solidFill>
              </a:rPr>
              <a:t>Source: S. Lazebnik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AA30AFDE-273B-9A33-8BF5-25EA73940AE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850"/>
            <a:ext cx="9296400" cy="8382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salt-and-pepper noise by Gaussian smoothing</a:t>
            </a:r>
          </a:p>
        </p:txBody>
      </p:sp>
      <p:pic>
        <p:nvPicPr>
          <p:cNvPr id="133123" name="Picture 4" descr="salt_and_pepper">
            <a:extLst>
              <a:ext uri="{FF2B5EF4-FFF2-40B4-BE49-F238E27FC236}">
                <a16:creationId xmlns:a16="http://schemas.microsoft.com/office/drawing/2014/main" id="{51B45D27-78D8-402B-ACD2-F2B0730A0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7924800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4" name="Text Box 5">
            <a:extLst>
              <a:ext uri="{FF2B5EF4-FFF2-40B4-BE49-F238E27FC236}">
                <a16:creationId xmlns:a16="http://schemas.microsoft.com/office/drawing/2014/main" id="{02370207-3696-3270-35C7-F7A1C58DB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725" y="2279650"/>
            <a:ext cx="67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3x3</a:t>
            </a:r>
          </a:p>
        </p:txBody>
      </p:sp>
      <p:sp>
        <p:nvSpPr>
          <p:cNvPr id="133125" name="Text Box 6">
            <a:extLst>
              <a:ext uri="{FF2B5EF4-FFF2-40B4-BE49-F238E27FC236}">
                <a16:creationId xmlns:a16="http://schemas.microsoft.com/office/drawing/2014/main" id="{D4CC1586-470F-F1BD-84B5-85A9C7DF5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0525" y="2279650"/>
            <a:ext cx="67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5x5</a:t>
            </a:r>
          </a:p>
        </p:txBody>
      </p:sp>
      <p:sp>
        <p:nvSpPr>
          <p:cNvPr id="133126" name="Text Box 7">
            <a:extLst>
              <a:ext uri="{FF2B5EF4-FFF2-40B4-BE49-F238E27FC236}">
                <a16:creationId xmlns:a16="http://schemas.microsoft.com/office/drawing/2014/main" id="{68684253-73D0-F599-D82C-2C303B0C9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1325" y="2279650"/>
            <a:ext cx="67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7x7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50FC55E2-3E79-76C6-F94B-0AA759BF4F5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Alternative idea: Median filtering</a:t>
            </a:r>
          </a:p>
        </p:txBody>
      </p:sp>
      <p:graphicFrame>
        <p:nvGraphicFramePr>
          <p:cNvPr id="135171" name="Object 3">
            <a:extLst>
              <a:ext uri="{FF2B5EF4-FFF2-40B4-BE49-F238E27FC236}">
                <a16:creationId xmlns:a16="http://schemas.microsoft.com/office/drawing/2014/main" id="{B8E4A5E6-0510-9B62-C141-A4CCE420FF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1219200" cy="14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71675" imgH="3076575" progId="">
                  <p:embed/>
                </p:oleObj>
              </mc:Choice>
              <mc:Fallback>
                <p:oleObj name="Equation" r:id="rId3" imgW="1971675" imgH="3076575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19200" cy="14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2" name="Rectangle 4">
            <a:extLst>
              <a:ext uri="{FF2B5EF4-FFF2-40B4-BE49-F238E27FC236}">
                <a16:creationId xmlns:a16="http://schemas.microsoft.com/office/drawing/2014/main" id="{4FC22083-C399-8F19-5703-1F939A8FC08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022350"/>
            <a:ext cx="7772400" cy="5454650"/>
          </a:xfrm>
        </p:spPr>
        <p:txBody>
          <a:bodyPr/>
          <a:lstStyle/>
          <a:p>
            <a:pPr eaLnBrk="1" hangingPunct="1"/>
            <a:r>
              <a:rPr lang="en-US" altLang="en-US"/>
              <a:t>A </a:t>
            </a:r>
            <a:r>
              <a:rPr lang="en-US" altLang="en-US" b="1"/>
              <a:t>median filter</a:t>
            </a:r>
            <a:r>
              <a:rPr lang="en-US" altLang="en-US"/>
              <a:t> operates over a window by selecting the median intensity in the window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</p:txBody>
      </p:sp>
      <p:grpSp>
        <p:nvGrpSpPr>
          <p:cNvPr id="135173" name="Group 7">
            <a:extLst>
              <a:ext uri="{FF2B5EF4-FFF2-40B4-BE49-F238E27FC236}">
                <a16:creationId xmlns:a16="http://schemas.microsoft.com/office/drawing/2014/main" id="{E762EF59-F655-9E14-C5F1-77F6DAB3C2EB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2057400"/>
            <a:ext cx="6019800" cy="3657600"/>
            <a:chOff x="1344" y="1344"/>
            <a:chExt cx="2784" cy="1680"/>
          </a:xfrm>
        </p:grpSpPr>
        <p:pic>
          <p:nvPicPr>
            <p:cNvPr id="135176" name="Picture 5">
              <a:extLst>
                <a:ext uri="{FF2B5EF4-FFF2-40B4-BE49-F238E27FC236}">
                  <a16:creationId xmlns:a16="http://schemas.microsoft.com/office/drawing/2014/main" id="{F20E1020-F3BC-B064-9C36-AC1C9625A3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2" y="1349"/>
              <a:ext cx="2666" cy="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5177" name="Rectangle 6">
              <a:extLst>
                <a:ext uri="{FF2B5EF4-FFF2-40B4-BE49-F238E27FC236}">
                  <a16:creationId xmlns:a16="http://schemas.microsoft.com/office/drawing/2014/main" id="{571930C8-EB16-9EB0-01EF-8A2184622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344"/>
              <a:ext cx="960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1029128" name="Text Box 8">
            <a:extLst>
              <a:ext uri="{FF2B5EF4-FFF2-40B4-BE49-F238E27FC236}">
                <a16:creationId xmlns:a16="http://schemas.microsoft.com/office/drawing/2014/main" id="{1149E61D-E658-0299-3977-40E8B0683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6019800"/>
            <a:ext cx="71786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>
                <a:solidFill>
                  <a:srgbClr val="000000"/>
                </a:solidFill>
              </a:rPr>
              <a:t>   Is median filtering linear?</a:t>
            </a:r>
          </a:p>
        </p:txBody>
      </p:sp>
      <p:sp>
        <p:nvSpPr>
          <p:cNvPr id="135175" name="Text Box 9">
            <a:extLst>
              <a:ext uri="{FF2B5EF4-FFF2-40B4-BE49-F238E27FC236}">
                <a16:creationId xmlns:a16="http://schemas.microsoft.com/office/drawing/2014/main" id="{3B5509EE-E566-22A6-D5F3-DD31B6265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553200"/>
            <a:ext cx="180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400">
                <a:solidFill>
                  <a:srgbClr val="000000"/>
                </a:solidFill>
              </a:rPr>
              <a:t>Source: K. Grauman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12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EEBC10EE-E220-E195-26A6-78458AFC17D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Median filter</a:t>
            </a:r>
          </a:p>
        </p:txBody>
      </p:sp>
      <p:sp>
        <p:nvSpPr>
          <p:cNvPr id="1077251" name="Rectangle 3">
            <a:extLst>
              <a:ext uri="{FF2B5EF4-FFF2-40B4-BE49-F238E27FC236}">
                <a16:creationId xmlns:a16="http://schemas.microsoft.com/office/drawing/2014/main" id="{47098102-738F-5B72-72DA-9C01EC5546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914400"/>
            <a:ext cx="77724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/>
              <a:t>What advantage does median filtering have over Gaussian filtering?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Robustness to outliers</a:t>
            </a:r>
          </a:p>
        </p:txBody>
      </p:sp>
      <p:pic>
        <p:nvPicPr>
          <p:cNvPr id="1077252" name="Picture 4">
            <a:extLst>
              <a:ext uri="{FF2B5EF4-FFF2-40B4-BE49-F238E27FC236}">
                <a16:creationId xmlns:a16="http://schemas.microsoft.com/office/drawing/2014/main" id="{A6CBE3ED-CA57-A8F1-5081-23E075AD2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579688"/>
            <a:ext cx="4648200" cy="412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1" name="Text Box 5">
            <a:extLst>
              <a:ext uri="{FF2B5EF4-FFF2-40B4-BE49-F238E27FC236}">
                <a16:creationId xmlns:a16="http://schemas.microsoft.com/office/drawing/2014/main" id="{52158D2D-464B-2324-0869-FD41056E6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553200"/>
            <a:ext cx="1800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400">
                <a:solidFill>
                  <a:srgbClr val="000000"/>
                </a:solidFill>
              </a:rPr>
              <a:t>Source: K. Grauman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7251" grpId="0" build="p" bldLvl="2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350F14B7-67ED-12C8-E3D1-88FCB01B2B6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Median filter</a:t>
            </a:r>
          </a:p>
        </p:txBody>
      </p:sp>
      <p:pic>
        <p:nvPicPr>
          <p:cNvPr id="139267" name="Picture 4">
            <a:extLst>
              <a:ext uri="{FF2B5EF4-FFF2-40B4-BE49-F238E27FC236}">
                <a16:creationId xmlns:a16="http://schemas.microsoft.com/office/drawing/2014/main" id="{F16A63FF-F850-C9EE-9BA8-3091EDA28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65238"/>
            <a:ext cx="6705600" cy="474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8" name="Text Box 5">
            <a:extLst>
              <a:ext uri="{FF2B5EF4-FFF2-40B4-BE49-F238E27FC236}">
                <a16:creationId xmlns:a16="http://schemas.microsoft.com/office/drawing/2014/main" id="{821E1DB0-D706-AE2A-4B79-AE6B934A0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3188" y="858838"/>
            <a:ext cx="3597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Salt-and-pepper noise</a:t>
            </a:r>
          </a:p>
        </p:txBody>
      </p:sp>
      <p:sp>
        <p:nvSpPr>
          <p:cNvPr id="139269" name="Text Box 7">
            <a:extLst>
              <a:ext uri="{FF2B5EF4-FFF2-40B4-BE49-F238E27FC236}">
                <a16:creationId xmlns:a16="http://schemas.microsoft.com/office/drawing/2014/main" id="{8461C030-61AD-3553-528E-FC2D89B85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914400"/>
            <a:ext cx="2790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Median filtered</a:t>
            </a:r>
          </a:p>
        </p:txBody>
      </p:sp>
      <p:sp>
        <p:nvSpPr>
          <p:cNvPr id="139270" name="Text Box 8">
            <a:extLst>
              <a:ext uri="{FF2B5EF4-FFF2-40B4-BE49-F238E27FC236}">
                <a16:creationId xmlns:a16="http://schemas.microsoft.com/office/drawing/2014/main" id="{54C3C42C-D242-BD5C-F555-24A8A6875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553200"/>
            <a:ext cx="1636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400">
                <a:solidFill>
                  <a:srgbClr val="000000"/>
                </a:solidFill>
              </a:rPr>
              <a:t>Source: M. Hebert</a:t>
            </a:r>
          </a:p>
        </p:txBody>
      </p:sp>
      <p:sp>
        <p:nvSpPr>
          <p:cNvPr id="139271" name="Rectangle 9">
            <a:extLst>
              <a:ext uri="{FF2B5EF4-FFF2-40B4-BE49-F238E27FC236}">
                <a16:creationId xmlns:a16="http://schemas.microsoft.com/office/drawing/2014/main" id="{0EC4B8C0-4536-A42A-6F63-09F235AA2E8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60198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medfilt2(image, [h w])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F425D6D9-47C6-F409-8F52-511D28EC8EC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71450"/>
            <a:ext cx="8458200" cy="5715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Median vs. Gaussian filtering</a:t>
            </a:r>
          </a:p>
        </p:txBody>
      </p:sp>
      <p:graphicFrame>
        <p:nvGraphicFramePr>
          <p:cNvPr id="141315" name="Object 3">
            <a:extLst>
              <a:ext uri="{FF2B5EF4-FFF2-40B4-BE49-F238E27FC236}">
                <a16:creationId xmlns:a16="http://schemas.microsoft.com/office/drawing/2014/main" id="{9C219FC1-7BD5-F41A-9F0F-321011FB32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1219200" cy="14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71675" imgH="3076575" progId="">
                  <p:embed/>
                </p:oleObj>
              </mc:Choice>
              <mc:Fallback>
                <p:oleObj name="Equation" r:id="rId3" imgW="1971675" imgH="3076575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19200" cy="14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6" name="AutoShape 4">
            <a:extLst>
              <a:ext uri="{FF2B5EF4-FFF2-40B4-BE49-F238E27FC236}">
                <a16:creationId xmlns:a16="http://schemas.microsoft.com/office/drawing/2014/main" id="{6E1196D3-91E9-A0CB-5139-F8185E811F7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914400" y="971550"/>
            <a:ext cx="7239000" cy="490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17" name="Rectangle 5">
            <a:extLst>
              <a:ext uri="{FF2B5EF4-FFF2-40B4-BE49-F238E27FC236}">
                <a16:creationId xmlns:a16="http://schemas.microsoft.com/office/drawing/2014/main" id="{85DA7C78-800E-C967-8E47-21BFB6145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971550"/>
            <a:ext cx="7239000" cy="490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</a:endParaRPr>
          </a:p>
        </p:txBody>
      </p:sp>
      <p:pic>
        <p:nvPicPr>
          <p:cNvPr id="141318" name="Picture 9" descr="salt_and_pepper2">
            <a:extLst>
              <a:ext uri="{FF2B5EF4-FFF2-40B4-BE49-F238E27FC236}">
                <a16:creationId xmlns:a16="http://schemas.microsoft.com/office/drawing/2014/main" id="{D05E1F2E-1939-992D-6DDB-F32A37E61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50950"/>
            <a:ext cx="6400800" cy="550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9" name="Text Box 10">
            <a:extLst>
              <a:ext uri="{FF2B5EF4-FFF2-40B4-BE49-F238E27FC236}">
                <a16:creationId xmlns:a16="http://schemas.microsoft.com/office/drawing/2014/main" id="{028FE6E5-9FE4-5E4E-C8B0-395EB0ADA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7450" y="838200"/>
            <a:ext cx="67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3x3</a:t>
            </a:r>
          </a:p>
        </p:txBody>
      </p:sp>
      <p:sp>
        <p:nvSpPr>
          <p:cNvPr id="141320" name="Text Box 11">
            <a:extLst>
              <a:ext uri="{FF2B5EF4-FFF2-40B4-BE49-F238E27FC236}">
                <a16:creationId xmlns:a16="http://schemas.microsoft.com/office/drawing/2014/main" id="{4463F2DC-6E89-602B-BC4D-E0A8BCA6B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7725" y="838200"/>
            <a:ext cx="67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5x5</a:t>
            </a:r>
          </a:p>
        </p:txBody>
      </p:sp>
      <p:sp>
        <p:nvSpPr>
          <p:cNvPr id="141321" name="Text Box 12">
            <a:extLst>
              <a:ext uri="{FF2B5EF4-FFF2-40B4-BE49-F238E27FC236}">
                <a16:creationId xmlns:a16="http://schemas.microsoft.com/office/drawing/2014/main" id="{B95D4359-7241-C821-24CA-0B9F92C89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1325" y="838200"/>
            <a:ext cx="67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7x7</a:t>
            </a:r>
          </a:p>
        </p:txBody>
      </p:sp>
      <p:sp>
        <p:nvSpPr>
          <p:cNvPr id="141322" name="Text Box 13">
            <a:extLst>
              <a:ext uri="{FF2B5EF4-FFF2-40B4-BE49-F238E27FC236}">
                <a16:creationId xmlns:a16="http://schemas.microsoft.com/office/drawing/2014/main" id="{F8C3F804-50DD-1EAB-541E-48771D169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173288"/>
            <a:ext cx="147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Gaussian</a:t>
            </a:r>
          </a:p>
        </p:txBody>
      </p:sp>
      <p:sp>
        <p:nvSpPr>
          <p:cNvPr id="141323" name="Text Box 14">
            <a:extLst>
              <a:ext uri="{FF2B5EF4-FFF2-40B4-BE49-F238E27FC236}">
                <a16:creationId xmlns:a16="http://schemas.microsoft.com/office/drawing/2014/main" id="{E4E9BF1D-8E73-B701-2F94-77C5D0CC3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8" y="5105400"/>
            <a:ext cx="1185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Median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JPEG Compress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JPEG Compression </a:t>
            </a:r>
          </a:p>
        </p:txBody>
      </p:sp>
      <p:sp>
        <p:nvSpPr>
          <p:cNvPr id="125" name="Slides credit: Kayvon Fatahalian"/>
          <p:cNvSpPr txBox="1"/>
          <p:nvPr/>
        </p:nvSpPr>
        <p:spPr>
          <a:xfrm>
            <a:off x="2941746" y="6304335"/>
            <a:ext cx="3260508" cy="29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lnSpc>
                <a:spcPct val="90000"/>
              </a:lnSpc>
              <a:spcBef>
                <a:spcPts val="2500"/>
              </a:spcBef>
              <a:tabLst/>
              <a:defRPr sz="35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sz="1750" dirty="0">
                <a:latin typeface="Arial" panose="020B0604020202020204" pitchFamily="34" charset="0"/>
                <a:cs typeface="Arial" panose="020B0604020202020204" pitchFamily="34" charset="0"/>
              </a:rPr>
              <a:t>Slides credit: Kayvon </a:t>
            </a:r>
            <a:r>
              <a:rPr sz="1750" dirty="0" err="1">
                <a:latin typeface="Arial" panose="020B0604020202020204" pitchFamily="34" charset="0"/>
                <a:cs typeface="Arial" panose="020B0604020202020204" pitchFamily="34" charset="0"/>
              </a:rPr>
              <a:t>Fatahalian</a:t>
            </a:r>
            <a:endParaRPr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JPEG Compression: The Big Ide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t>JPEG Compression: The Big Ideas</a:t>
            </a:r>
          </a:p>
        </p:txBody>
      </p:sp>
      <p:sp>
        <p:nvSpPr>
          <p:cNvPr id="130" name="Low-frequency content is predominant in images of the real world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08622">
              <a:lnSpc>
                <a:spcPct val="90000"/>
              </a:lnSpc>
              <a:spcBef>
                <a:spcPts val="1200"/>
              </a:spcBef>
              <a:defRPr sz="4158"/>
            </a:pPr>
            <a:r>
              <a:rPr sz="2000" dirty="0"/>
              <a:t>Low-frequency content is predominant in images of the real world</a:t>
            </a:r>
          </a:p>
          <a:p>
            <a:pPr marL="0" indent="0" defTabSz="408622">
              <a:lnSpc>
                <a:spcPct val="90000"/>
              </a:lnSpc>
              <a:spcBef>
                <a:spcPts val="1200"/>
              </a:spcBef>
              <a:defRPr sz="4158"/>
            </a:pPr>
            <a:endParaRPr sz="2000" dirty="0"/>
          </a:p>
          <a:p>
            <a:pPr marL="0" indent="0" defTabSz="408622">
              <a:lnSpc>
                <a:spcPct val="90000"/>
              </a:lnSpc>
              <a:spcBef>
                <a:spcPts val="1200"/>
              </a:spcBef>
              <a:defRPr sz="4158"/>
            </a:pPr>
            <a:r>
              <a:rPr sz="2000" dirty="0"/>
              <a:t>The human visual system is:</a:t>
            </a:r>
          </a:p>
          <a:p>
            <a:pPr marL="556355" lvl="1" indent="-330041" defTabSz="408622">
              <a:lnSpc>
                <a:spcPct val="90000"/>
              </a:lnSpc>
              <a:spcBef>
                <a:spcPts val="1200"/>
              </a:spcBef>
              <a:defRPr sz="4158"/>
            </a:pPr>
            <a:r>
              <a:rPr sz="2000" dirty="0"/>
              <a:t>Less sensitive to detail in chromaticity than in luminance</a:t>
            </a:r>
          </a:p>
          <a:p>
            <a:pPr marL="556355" lvl="1" indent="-330041" defTabSz="408622">
              <a:lnSpc>
                <a:spcPct val="90000"/>
              </a:lnSpc>
              <a:spcBef>
                <a:spcPts val="1200"/>
              </a:spcBef>
              <a:defRPr sz="4158"/>
            </a:pPr>
            <a:r>
              <a:rPr sz="2000" dirty="0"/>
              <a:t>Less sensitive to high frequency sources of error</a:t>
            </a:r>
          </a:p>
          <a:p>
            <a:pPr marL="556355" lvl="1" indent="-330041" defTabSz="408622">
              <a:lnSpc>
                <a:spcPct val="90000"/>
              </a:lnSpc>
              <a:spcBef>
                <a:spcPts val="1200"/>
              </a:spcBef>
              <a:defRPr sz="4158"/>
            </a:pPr>
            <a:endParaRPr sz="2000" dirty="0"/>
          </a:p>
          <a:p>
            <a:pPr marL="0" indent="0" defTabSz="408622">
              <a:lnSpc>
                <a:spcPct val="90000"/>
              </a:lnSpc>
              <a:spcBef>
                <a:spcPts val="1200"/>
              </a:spcBef>
              <a:defRPr sz="4158"/>
            </a:pPr>
            <a:r>
              <a:rPr sz="2000" dirty="0"/>
              <a:t>Therefore, image compression of natural images can:</a:t>
            </a:r>
          </a:p>
          <a:p>
            <a:pPr marL="556355" lvl="1" indent="-330041" defTabSz="408622">
              <a:lnSpc>
                <a:spcPct val="90000"/>
              </a:lnSpc>
              <a:spcBef>
                <a:spcPts val="1200"/>
              </a:spcBef>
              <a:defRPr sz="4158"/>
            </a:pPr>
            <a:r>
              <a:rPr sz="2000" dirty="0"/>
              <a:t>Reduce perceived error by localizing error into high frequencies, and in chromaticity</a:t>
            </a:r>
            <a:br>
              <a:rPr sz="2000" dirty="0"/>
            </a:br>
            <a:br>
              <a:rPr sz="2000" dirty="0"/>
            </a:br>
            <a:br>
              <a:rPr sz="2000" dirty="0"/>
            </a:br>
            <a:endParaRPr sz="2000" dirty="0"/>
          </a:p>
        </p:txBody>
      </p:sp>
      <p:sp>
        <p:nvSpPr>
          <p:cNvPr id="131" name="Slide credit: Pat Hanrahan"/>
          <p:cNvSpPr txBox="1"/>
          <p:nvPr/>
        </p:nvSpPr>
        <p:spPr>
          <a:xfrm>
            <a:off x="7192585" y="6541428"/>
            <a:ext cx="1861535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>
                <a:solidFill>
                  <a:srgbClr val="53585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rPr sz="1200"/>
              <a:t>Slide credit: Pat Hanrahan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3B2F60B-F30B-CEC0-F123-E0F79F2E0EF8}"/>
              </a:ext>
            </a:extLst>
          </p:cNvPr>
          <p:cNvGrpSpPr/>
          <p:nvPr/>
        </p:nvGrpSpPr>
        <p:grpSpPr>
          <a:xfrm>
            <a:off x="6286500" y="5004264"/>
            <a:ext cx="2171700" cy="1206500"/>
            <a:chOff x="2173288" y="4102100"/>
            <a:chExt cx="4037012" cy="2667000"/>
          </a:xfrm>
        </p:grpSpPr>
        <p:pic>
          <p:nvPicPr>
            <p:cNvPr id="2" name="Picture 2" descr="CSFchartPslide">
              <a:extLst>
                <a:ext uri="{FF2B5EF4-FFF2-40B4-BE49-F238E27FC236}">
                  <a16:creationId xmlns:a16="http://schemas.microsoft.com/office/drawing/2014/main" id="{085090CE-CC78-86E9-BB5A-D8852BAD9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800" y="4102100"/>
              <a:ext cx="4000500" cy="2667000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961F94AB-FB9E-6BAA-7B36-1A9578582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3288" y="4121150"/>
              <a:ext cx="4037012" cy="2520950"/>
            </a:xfrm>
            <a:custGeom>
              <a:avLst/>
              <a:gdLst>
                <a:gd name="T0" fmla="*/ 0 w 4344"/>
                <a:gd name="T1" fmla="*/ 2147483646 h 2806"/>
                <a:gd name="T2" fmla="*/ 2147483646 w 4344"/>
                <a:gd name="T3" fmla="*/ 2147483646 h 2806"/>
                <a:gd name="T4" fmla="*/ 2147483646 w 4344"/>
                <a:gd name="T5" fmla="*/ 2147483646 h 2806"/>
                <a:gd name="T6" fmla="*/ 2147483646 w 4344"/>
                <a:gd name="T7" fmla="*/ 2147483646 h 2806"/>
                <a:gd name="T8" fmla="*/ 2147483646 w 4344"/>
                <a:gd name="T9" fmla="*/ 2147483646 h 28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44"/>
                <a:gd name="T16" fmla="*/ 0 h 2806"/>
                <a:gd name="T17" fmla="*/ 4344 w 4344"/>
                <a:gd name="T18" fmla="*/ 2806 h 28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44" h="2806">
                  <a:moveTo>
                    <a:pt x="0" y="2806"/>
                  </a:moveTo>
                  <a:cubicBezTo>
                    <a:pt x="409" y="2023"/>
                    <a:pt x="818" y="1240"/>
                    <a:pt x="1200" y="778"/>
                  </a:cubicBezTo>
                  <a:cubicBezTo>
                    <a:pt x="1582" y="316"/>
                    <a:pt x="1930" y="68"/>
                    <a:pt x="2292" y="34"/>
                  </a:cubicBezTo>
                  <a:cubicBezTo>
                    <a:pt x="2654" y="0"/>
                    <a:pt x="3030" y="288"/>
                    <a:pt x="3372" y="574"/>
                  </a:cubicBezTo>
                  <a:cubicBezTo>
                    <a:pt x="3714" y="860"/>
                    <a:pt x="4182" y="1554"/>
                    <a:pt x="4344" y="1750"/>
                  </a:cubicBezTo>
                </a:path>
              </a:pathLst>
            </a:custGeom>
            <a:noFill/>
            <a:ln w="762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Y’CbCr Color Spa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t>Y’CbCr Color Space</a:t>
            </a:r>
          </a:p>
        </p:txBody>
      </p:sp>
      <p:sp>
        <p:nvSpPr>
          <p:cNvPr id="134" name="Y’CbCr color space…"/>
          <p:cNvSpPr txBox="1">
            <a:spLocks noGrp="1"/>
          </p:cNvSpPr>
          <p:nvPr>
            <p:ph type="body" sz="half" idx="1"/>
          </p:nvPr>
        </p:nvSpPr>
        <p:spPr>
          <a:xfrm>
            <a:off x="685800" y="1231900"/>
            <a:ext cx="3343309" cy="4648201"/>
          </a:xfrm>
          <a:prstGeom prst="rect">
            <a:avLst/>
          </a:prstGeom>
        </p:spPr>
        <p:txBody>
          <a:bodyPr/>
          <a:lstStyle/>
          <a:p>
            <a:pPr marL="0" indent="0" defTabSz="412750">
              <a:lnSpc>
                <a:spcPct val="90000"/>
              </a:lnSpc>
              <a:spcBef>
                <a:spcPts val="1250"/>
              </a:spcBef>
              <a:defRPr sz="4200"/>
            </a:pPr>
            <a:r>
              <a:rPr sz="2000" dirty="0" err="1"/>
              <a:t>Y’CbCr</a:t>
            </a:r>
            <a:r>
              <a:rPr sz="2000" dirty="0"/>
              <a:t> color space</a:t>
            </a:r>
          </a:p>
          <a:p>
            <a:pPr marL="561975" lvl="1" indent="-333375" defTabSz="412750">
              <a:lnSpc>
                <a:spcPct val="90000"/>
              </a:lnSpc>
              <a:spcBef>
                <a:spcPts val="1250"/>
              </a:spcBef>
              <a:defRPr sz="4200"/>
            </a:pPr>
            <a:r>
              <a:rPr sz="2000" dirty="0"/>
              <a:t>This is a perceptually-motivated color space akin to L*a*b* that we discussed in the color lecture</a:t>
            </a:r>
          </a:p>
          <a:p>
            <a:pPr marL="561975" lvl="1" indent="-333375" defTabSz="412750">
              <a:lnSpc>
                <a:spcPct val="90000"/>
              </a:lnSpc>
              <a:spcBef>
                <a:spcPts val="1250"/>
              </a:spcBef>
              <a:defRPr sz="4200"/>
            </a:pPr>
            <a:r>
              <a:rPr sz="2000" dirty="0"/>
              <a:t>Y’ is luma (lightness), </a:t>
            </a:r>
            <a:r>
              <a:rPr sz="2000" dirty="0" err="1"/>
              <a:t>Cb</a:t>
            </a:r>
            <a:r>
              <a:rPr sz="2000" dirty="0"/>
              <a:t> and Cr are chroma channels (blue-yellow and red-green difference from gray) </a:t>
            </a:r>
          </a:p>
        </p:txBody>
      </p:sp>
      <p:pic>
        <p:nvPicPr>
          <p:cNvPr id="135" name="pasted-image-small.jpg" descr="pasted-image-small.jpg"/>
          <p:cNvPicPr>
            <a:picLocks noChangeAspect="1"/>
          </p:cNvPicPr>
          <p:nvPr/>
        </p:nvPicPr>
        <p:blipFill>
          <a:blip r:embed="rId2"/>
          <a:srcRect t="289" b="74910"/>
          <a:stretch>
            <a:fillRect/>
          </a:stretch>
        </p:blipFill>
        <p:spPr>
          <a:xfrm>
            <a:off x="4519975" y="2865378"/>
            <a:ext cx="1522577" cy="11273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asted-image-small.jpg" descr="pasted-image-small.jpg"/>
          <p:cNvPicPr>
            <a:picLocks noChangeAspect="1"/>
          </p:cNvPicPr>
          <p:nvPr/>
        </p:nvPicPr>
        <p:blipFill>
          <a:blip r:embed="rId2"/>
          <a:srcRect t="25074"/>
          <a:stretch>
            <a:fillRect/>
          </a:stretch>
        </p:blipFill>
        <p:spPr>
          <a:xfrm>
            <a:off x="6381858" y="859830"/>
            <a:ext cx="2297163" cy="5138396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Y’"/>
          <p:cNvSpPr txBox="1"/>
          <p:nvPr/>
        </p:nvSpPr>
        <p:spPr>
          <a:xfrm>
            <a:off x="6407174" y="2280386"/>
            <a:ext cx="18755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sz="1200"/>
              <a:t>Y’</a:t>
            </a:r>
          </a:p>
        </p:txBody>
      </p:sp>
      <p:sp>
        <p:nvSpPr>
          <p:cNvPr id="138" name="Cb"/>
          <p:cNvSpPr txBox="1"/>
          <p:nvPr/>
        </p:nvSpPr>
        <p:spPr>
          <a:xfrm>
            <a:off x="6391743" y="3977938"/>
            <a:ext cx="24686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sz="1200"/>
              <a:t>Cb</a:t>
            </a:r>
          </a:p>
        </p:txBody>
      </p:sp>
      <p:sp>
        <p:nvSpPr>
          <p:cNvPr id="139" name="Cr"/>
          <p:cNvSpPr txBox="1"/>
          <p:nvPr/>
        </p:nvSpPr>
        <p:spPr>
          <a:xfrm>
            <a:off x="6412984" y="5675490"/>
            <a:ext cx="213200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sz="1200"/>
              <a:t>Cr</a:t>
            </a:r>
          </a:p>
        </p:txBody>
      </p:sp>
      <p:sp>
        <p:nvSpPr>
          <p:cNvPr id="140" name="Image credit: Wikipedia"/>
          <p:cNvSpPr txBox="1"/>
          <p:nvPr/>
        </p:nvSpPr>
        <p:spPr>
          <a:xfrm rot="5400000">
            <a:off x="8003495" y="4865289"/>
            <a:ext cx="1646285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200"/>
              <a:t>Image credit: Wikipedia</a:t>
            </a:r>
          </a:p>
        </p:txBody>
      </p:sp>
      <p:sp>
        <p:nvSpPr>
          <p:cNvPr id="141" name="*Omitting discussion of nonlinear gamma encoding in Y’ channel"/>
          <p:cNvSpPr txBox="1"/>
          <p:nvPr/>
        </p:nvSpPr>
        <p:spPr>
          <a:xfrm>
            <a:off x="476977" y="5818012"/>
            <a:ext cx="4630242" cy="224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>
              <a:lnSpc>
                <a:spcPct val="90000"/>
              </a:lnSpc>
              <a:spcBef>
                <a:spcPts val="2500"/>
              </a:spcBef>
              <a:tabLst/>
              <a:defRPr sz="25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250"/>
              <a:t>*Omitting discussion of nonlinear gamma encoding in Y’ channel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Example Imag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 Image</a:t>
            </a:r>
          </a:p>
        </p:txBody>
      </p:sp>
      <p:sp>
        <p:nvSpPr>
          <p:cNvPr id="144" name="Original picture"/>
          <p:cNvSpPr txBox="1"/>
          <p:nvPr/>
        </p:nvSpPr>
        <p:spPr>
          <a:xfrm>
            <a:off x="1504950" y="6343650"/>
            <a:ext cx="61341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>
              <a:buFont typeface="Lucida Grande"/>
            </a:lvl1pPr>
          </a:lstStyle>
          <a:p>
            <a:pPr algn="ctr"/>
            <a:r>
              <a:rPr sz="2000" dirty="0"/>
              <a:t>Original picture</a:t>
            </a:r>
          </a:p>
        </p:txBody>
      </p:sp>
      <p:pic>
        <p:nvPicPr>
          <p:cNvPr id="14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Y’ Only (Luma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Y’ Only (Luma)</a:t>
            </a:r>
          </a:p>
        </p:txBody>
      </p:sp>
      <p:pic>
        <p:nvPicPr>
          <p:cNvPr id="15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Luma channel"/>
          <p:cNvSpPr txBox="1"/>
          <p:nvPr/>
        </p:nvSpPr>
        <p:spPr>
          <a:xfrm>
            <a:off x="1504950" y="6343650"/>
            <a:ext cx="61341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>
              <a:buFont typeface="Lucida Grande"/>
            </a:lvl1pPr>
          </a:lstStyle>
          <a:p>
            <a:pPr algn="ctr"/>
            <a:r>
              <a:rPr sz="2000" dirty="0"/>
              <a:t>Luma channel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Downsampled Y’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Downsampled Y’</a:t>
            </a:r>
          </a:p>
        </p:txBody>
      </p:sp>
      <p:sp>
        <p:nvSpPr>
          <p:cNvPr id="156" name="4x4 downsampled luma channel"/>
          <p:cNvSpPr txBox="1"/>
          <p:nvPr/>
        </p:nvSpPr>
        <p:spPr>
          <a:xfrm>
            <a:off x="1504950" y="6343650"/>
            <a:ext cx="61341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>
              <a:buFont typeface="Lucida Grande"/>
            </a:lvl1pPr>
          </a:lstStyle>
          <a:p>
            <a:pPr algn="ctr"/>
            <a:r>
              <a:rPr sz="2000" dirty="0"/>
              <a:t>4x4 </a:t>
            </a:r>
            <a:r>
              <a:rPr sz="2000" dirty="0" err="1"/>
              <a:t>downsampled</a:t>
            </a:r>
            <a:r>
              <a:rPr sz="2000" dirty="0"/>
              <a:t> luma channel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CbCr Only (Chroma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CbCr Only (Chroma)</a:t>
            </a:r>
          </a:p>
        </p:txBody>
      </p:sp>
      <p:sp>
        <p:nvSpPr>
          <p:cNvPr id="161" name="CbCr channels"/>
          <p:cNvSpPr txBox="1"/>
          <p:nvPr/>
        </p:nvSpPr>
        <p:spPr>
          <a:xfrm>
            <a:off x="1504950" y="6343650"/>
            <a:ext cx="61341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>
              <a:buFont typeface="Lucida Grande"/>
            </a:lvl1pPr>
          </a:lstStyle>
          <a:p>
            <a:pPr algn="ctr"/>
            <a:r>
              <a:rPr sz="2000" dirty="0" err="1"/>
              <a:t>CbCr</a:t>
            </a:r>
            <a:r>
              <a:rPr sz="2000" dirty="0"/>
              <a:t> channels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Downsampled CbC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Downsampled CbCr</a:t>
            </a:r>
          </a:p>
        </p:txBody>
      </p:sp>
      <p:pic>
        <p:nvPicPr>
          <p:cNvPr id="16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4x4 downsampled CbCr channels"/>
          <p:cNvSpPr txBox="1"/>
          <p:nvPr/>
        </p:nvSpPr>
        <p:spPr>
          <a:xfrm>
            <a:off x="1504950" y="6343650"/>
            <a:ext cx="61341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>
              <a:buFont typeface="Lucida Grande"/>
            </a:lvl1pPr>
          </a:lstStyle>
          <a:p>
            <a:pPr algn="ctr"/>
            <a:r>
              <a:rPr sz="2000" dirty="0"/>
              <a:t>4x4 </a:t>
            </a:r>
            <a:r>
              <a:rPr sz="2000" dirty="0" err="1"/>
              <a:t>downsampled</a:t>
            </a:r>
            <a:r>
              <a:rPr sz="2000" dirty="0"/>
              <a:t> </a:t>
            </a:r>
            <a:r>
              <a:rPr sz="2000" dirty="0" err="1"/>
              <a:t>CbCr</a:t>
            </a:r>
            <a:r>
              <a:rPr sz="2000" dirty="0"/>
              <a:t> channels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Example: Compression in Y’ Channe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Example: Compression in Y’ Channel</a:t>
            </a:r>
          </a:p>
        </p:txBody>
      </p:sp>
      <p:pic>
        <p:nvPicPr>
          <p:cNvPr id="17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4x4 downsampled Y’, full-resolution CbCr"/>
          <p:cNvSpPr txBox="1"/>
          <p:nvPr/>
        </p:nvSpPr>
        <p:spPr>
          <a:xfrm>
            <a:off x="1504950" y="6343650"/>
            <a:ext cx="61341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>
              <a:buFont typeface="Lucida Grande"/>
            </a:lvl1pPr>
          </a:lstStyle>
          <a:p>
            <a:pPr algn="ctr"/>
            <a:r>
              <a:rPr sz="2000" dirty="0"/>
              <a:t>4x4 </a:t>
            </a:r>
            <a:r>
              <a:rPr sz="2000" dirty="0" err="1"/>
              <a:t>downsampled</a:t>
            </a:r>
            <a:r>
              <a:rPr sz="2000" dirty="0"/>
              <a:t> Y’, full-resolution </a:t>
            </a:r>
            <a:r>
              <a:rPr sz="2000" dirty="0" err="1"/>
              <a:t>CbCr</a:t>
            </a:r>
            <a:endParaRPr sz="2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A92C1-F53C-0428-C8D5-D6F20BFA7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Image" descr="Image">
            <a:extLst>
              <a:ext uri="{FF2B5EF4-FFF2-40B4-BE49-F238E27FC236}">
                <a16:creationId xmlns:a16="http://schemas.microsoft.com/office/drawing/2014/main" id="{0896EC4C-5D85-E077-CB1A-F0A89A7F7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Example: Compression in Y’ Channel">
            <a:extLst>
              <a:ext uri="{FF2B5EF4-FFF2-40B4-BE49-F238E27FC236}">
                <a16:creationId xmlns:a16="http://schemas.microsoft.com/office/drawing/2014/main" id="{C694F0E9-2E5B-A4A1-E675-4C6D2A23E4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sz="3200" dirty="0"/>
              <a:t>Example: Compression in </a:t>
            </a:r>
            <a:r>
              <a:rPr lang="en-US" sz="3200" dirty="0" err="1"/>
              <a:t>CbCr</a:t>
            </a:r>
            <a:r>
              <a:rPr sz="3200" dirty="0"/>
              <a:t> Channel</a:t>
            </a:r>
            <a:r>
              <a:rPr lang="en-US" sz="3200" dirty="0"/>
              <a:t>s</a:t>
            </a:r>
            <a:endParaRPr sz="3200" dirty="0"/>
          </a:p>
        </p:txBody>
      </p:sp>
      <p:pic>
        <p:nvPicPr>
          <p:cNvPr id="170" name="Image" descr="Image">
            <a:extLst>
              <a:ext uri="{FF2B5EF4-FFF2-40B4-BE49-F238E27FC236}">
                <a16:creationId xmlns:a16="http://schemas.microsoft.com/office/drawing/2014/main" id="{CFA2935F-A1FE-819F-A7E4-7F45AB9C3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EDEA0DB6-C5CD-8DB3-44B7-520D1E493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Full-resolution Y’, 4x4 down sampled CbCr">
            <a:extLst>
              <a:ext uri="{FF2B5EF4-FFF2-40B4-BE49-F238E27FC236}">
                <a16:creationId xmlns:a16="http://schemas.microsoft.com/office/drawing/2014/main" id="{FD1364C4-7E2D-05D7-3CF2-59D21AE11085}"/>
              </a:ext>
            </a:extLst>
          </p:cNvPr>
          <p:cNvSpPr txBox="1"/>
          <p:nvPr/>
        </p:nvSpPr>
        <p:spPr>
          <a:xfrm>
            <a:off x="1504950" y="6343650"/>
            <a:ext cx="61341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>
              <a:buFont typeface="Lucida Grande"/>
            </a:lvl1pPr>
          </a:lstStyle>
          <a:p>
            <a:pPr algn="ctr"/>
            <a:r>
              <a:rPr sz="2000" dirty="0"/>
              <a:t>Full-resolution Y’, 4x4 down sampled </a:t>
            </a:r>
            <a:r>
              <a:rPr sz="2000" dirty="0" err="1"/>
              <a:t>CbCr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5324596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93121"/>
            <a:ext cx="7620000" cy="506730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Original Imag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Original Image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JPEG: Chroma Subsampling in Y’CbCr Spa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1609344">
              <a:defRPr sz="5984"/>
            </a:lvl1pPr>
          </a:lstStyle>
          <a:p>
            <a:r>
              <a:rPr sz="2800" dirty="0"/>
              <a:t>JPEG: Chroma Subsampling in </a:t>
            </a:r>
            <a:r>
              <a:rPr sz="2800" dirty="0" err="1"/>
              <a:t>Y’CbCr</a:t>
            </a:r>
            <a:r>
              <a:rPr sz="2800" dirty="0"/>
              <a:t> Space</a:t>
            </a:r>
          </a:p>
        </p:txBody>
      </p:sp>
      <p:sp>
        <p:nvSpPr>
          <p:cNvPr id="184" name="Subsample chroma channels  (e.g. to 4:2:2 or 4:2:0 format)…"/>
          <p:cNvSpPr txBox="1">
            <a:spLocks noGrp="1"/>
          </p:cNvSpPr>
          <p:nvPr>
            <p:ph type="body" idx="1"/>
          </p:nvPr>
        </p:nvSpPr>
        <p:spPr>
          <a:xfrm>
            <a:off x="685800" y="1231900"/>
            <a:ext cx="4876799" cy="4648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0" indent="0" defTabSz="412750">
              <a:lnSpc>
                <a:spcPct val="90000"/>
              </a:lnSpc>
              <a:spcBef>
                <a:spcPts val="1250"/>
              </a:spcBef>
              <a:defRPr sz="4200"/>
            </a:pPr>
            <a:r>
              <a:rPr dirty="0"/>
              <a:t>Subsample chroma channels </a:t>
            </a:r>
            <a:br>
              <a:rPr dirty="0"/>
            </a:br>
            <a:r>
              <a:rPr dirty="0"/>
              <a:t>(e.g. to 4:2:2 or 4:2:0 format)</a:t>
            </a:r>
          </a:p>
          <a:p>
            <a:pPr marL="0" indent="0" defTabSz="412750">
              <a:lnSpc>
                <a:spcPct val="90000"/>
              </a:lnSpc>
              <a:spcBef>
                <a:spcPts val="1250"/>
              </a:spcBef>
              <a:defRPr sz="4200"/>
            </a:pPr>
            <a:r>
              <a:rPr dirty="0"/>
              <a:t>4:2:2 representation: (retain 2/3 values)</a:t>
            </a:r>
          </a:p>
          <a:p>
            <a:pPr marL="561975" lvl="1" indent="-333375" defTabSz="412750">
              <a:lnSpc>
                <a:spcPct val="90000"/>
              </a:lnSpc>
              <a:spcBef>
                <a:spcPts val="1250"/>
              </a:spcBef>
              <a:defRPr sz="4200"/>
            </a:pPr>
            <a:r>
              <a:rPr dirty="0"/>
              <a:t>Store Y’ at full resolution</a:t>
            </a:r>
          </a:p>
          <a:p>
            <a:pPr marL="561975" lvl="1" indent="-333375" defTabSz="412750">
              <a:lnSpc>
                <a:spcPct val="90000"/>
              </a:lnSpc>
              <a:spcBef>
                <a:spcPts val="1250"/>
              </a:spcBef>
              <a:defRPr sz="4200"/>
            </a:pPr>
            <a:r>
              <a:rPr dirty="0"/>
              <a:t>Store </a:t>
            </a:r>
            <a:r>
              <a:rPr dirty="0" err="1"/>
              <a:t>Cb</a:t>
            </a:r>
            <a:r>
              <a:rPr dirty="0"/>
              <a:t>, Cr at half resolution in horizontal dimension</a:t>
            </a:r>
          </a:p>
          <a:p>
            <a:pPr marL="0" indent="0" defTabSz="412750">
              <a:lnSpc>
                <a:spcPct val="90000"/>
              </a:lnSpc>
              <a:spcBef>
                <a:spcPts val="1250"/>
              </a:spcBef>
              <a:defRPr sz="4200"/>
            </a:pPr>
            <a:r>
              <a:rPr dirty="0"/>
              <a:t>4:2:0 representation: (retain 1/2 values)</a:t>
            </a:r>
          </a:p>
          <a:p>
            <a:pPr marL="561975" lvl="1" indent="-333375" defTabSz="412750">
              <a:lnSpc>
                <a:spcPct val="90000"/>
              </a:lnSpc>
              <a:spcBef>
                <a:spcPts val="1250"/>
              </a:spcBef>
              <a:defRPr sz="4200"/>
            </a:pPr>
            <a:r>
              <a:rPr dirty="0"/>
              <a:t>Store Y’ at full resolution</a:t>
            </a:r>
          </a:p>
          <a:p>
            <a:pPr marL="561975" lvl="1" indent="-333375" defTabSz="412750">
              <a:lnSpc>
                <a:spcPct val="90000"/>
              </a:lnSpc>
              <a:spcBef>
                <a:spcPts val="1250"/>
              </a:spcBef>
              <a:defRPr sz="4200"/>
            </a:pPr>
            <a:r>
              <a:rPr dirty="0"/>
              <a:t>Store </a:t>
            </a:r>
            <a:r>
              <a:rPr dirty="0" err="1"/>
              <a:t>Cb</a:t>
            </a:r>
            <a:r>
              <a:rPr dirty="0"/>
              <a:t>, Cr at half resolution in both dimensions</a:t>
            </a:r>
          </a:p>
        </p:txBody>
      </p:sp>
      <p:grpSp>
        <p:nvGrpSpPr>
          <p:cNvPr id="187" name="Group"/>
          <p:cNvGrpSpPr/>
          <p:nvPr/>
        </p:nvGrpSpPr>
        <p:grpSpPr>
          <a:xfrm>
            <a:off x="5758146" y="4095629"/>
            <a:ext cx="2233065" cy="1079501"/>
            <a:chOff x="0" y="0"/>
            <a:chExt cx="4466129" cy="2159000"/>
          </a:xfrm>
        </p:grpSpPr>
        <p:pic>
          <p:nvPicPr>
            <p:cNvPr id="185" name="pasted-image-small.jpg" descr="pasted-image-small.jpg"/>
            <p:cNvPicPr>
              <a:picLocks noChangeAspect="1"/>
            </p:cNvPicPr>
            <p:nvPr/>
          </p:nvPicPr>
          <p:blipFill>
            <a:blip r:embed="rId3"/>
            <a:srcRect t="50101"/>
            <a:stretch>
              <a:fillRect/>
            </a:stretch>
          </p:blipFill>
          <p:spPr>
            <a:xfrm>
              <a:off x="3016822" y="0"/>
              <a:ext cx="1449308" cy="2159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6" name="pasted-image-small.jpg" descr="pasted-image-small.jpg"/>
            <p:cNvPicPr>
              <a:picLocks noChangeAspect="1"/>
            </p:cNvPicPr>
            <p:nvPr/>
          </p:nvPicPr>
          <p:blipFill>
            <a:blip r:embed="rId3"/>
            <a:srcRect t="25050" b="50078"/>
            <a:stretch>
              <a:fillRect/>
            </a:stretch>
          </p:blipFill>
          <p:spPr>
            <a:xfrm>
              <a:off x="0" y="4128"/>
              <a:ext cx="2896675" cy="21507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92" name="Group"/>
          <p:cNvGrpSpPr/>
          <p:nvPr/>
        </p:nvGrpSpPr>
        <p:grpSpPr>
          <a:xfrm>
            <a:off x="5758146" y="2297361"/>
            <a:ext cx="3009127" cy="1079501"/>
            <a:chOff x="0" y="0"/>
            <a:chExt cx="6018251" cy="2158999"/>
          </a:xfrm>
        </p:grpSpPr>
        <p:grpSp>
          <p:nvGrpSpPr>
            <p:cNvPr id="190" name="Group"/>
            <p:cNvGrpSpPr/>
            <p:nvPr/>
          </p:nvGrpSpPr>
          <p:grpSpPr>
            <a:xfrm>
              <a:off x="0" y="6"/>
              <a:ext cx="4465942" cy="2158994"/>
              <a:chOff x="0" y="0"/>
              <a:chExt cx="4465941" cy="2158993"/>
            </a:xfrm>
          </p:grpSpPr>
          <p:pic>
            <p:nvPicPr>
              <p:cNvPr id="188" name="pasted-image-small.jpg" descr="pasted-image-small.jpg"/>
              <p:cNvPicPr>
                <a:picLocks/>
              </p:cNvPicPr>
              <p:nvPr/>
            </p:nvPicPr>
            <p:blipFill>
              <a:blip r:embed="rId3"/>
              <a:srcRect t="50101" b="25011"/>
              <a:stretch>
                <a:fillRect/>
              </a:stretch>
            </p:blipFill>
            <p:spPr>
              <a:xfrm>
                <a:off x="3016695" y="0"/>
                <a:ext cx="1449247" cy="215899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89" name="pasted-image-small.jpg" descr="pasted-image-small.jpg"/>
              <p:cNvPicPr>
                <a:picLocks noChangeAspect="1"/>
              </p:cNvPicPr>
              <p:nvPr/>
            </p:nvPicPr>
            <p:blipFill>
              <a:blip r:embed="rId3"/>
              <a:srcRect t="25050" b="50078"/>
              <a:stretch>
                <a:fillRect/>
              </a:stretch>
            </p:blipFill>
            <p:spPr>
              <a:xfrm>
                <a:off x="0" y="4128"/>
                <a:ext cx="2896554" cy="215065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91" name="pasted-image-small.jpg" descr="pasted-image-small.jpg"/>
            <p:cNvPicPr>
              <a:picLocks/>
            </p:cNvPicPr>
            <p:nvPr/>
          </p:nvPicPr>
          <p:blipFill>
            <a:blip r:embed="rId3"/>
            <a:srcRect t="74805" b="307"/>
            <a:stretch>
              <a:fillRect/>
            </a:stretch>
          </p:blipFill>
          <p:spPr>
            <a:xfrm>
              <a:off x="4569005" y="0"/>
              <a:ext cx="1449247" cy="21589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Screen Shot 2011-11-17 at 12.01.50 AM.png" descr="Screen Shot 2011-11-17 at 12.01.50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709" y="1334608"/>
            <a:ext cx="5125137" cy="87517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JPEG: Discrete Cosine Transform (DCT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1572768">
              <a:lnSpc>
                <a:spcPct val="90000"/>
              </a:lnSpc>
              <a:defRPr sz="6708"/>
            </a:lvl1pPr>
          </a:lstStyle>
          <a:p>
            <a:r>
              <a:rPr sz="3200" dirty="0"/>
              <a:t>JPEG: Discrete Cosine Transform (DCT)</a:t>
            </a:r>
          </a:p>
        </p:txBody>
      </p:sp>
      <p:pic>
        <p:nvPicPr>
          <p:cNvPr id="198" name="Dctjpeg.tiff" descr="Dctjpeg.tiff"/>
          <p:cNvPicPr>
            <a:picLocks noChangeAspect="1"/>
          </p:cNvPicPr>
          <p:nvPr/>
        </p:nvPicPr>
        <p:blipFill>
          <a:blip r:embed="rId3"/>
          <a:srcRect l="1369" t="1369" r="87546" b="87677"/>
          <a:stretch>
            <a:fillRect/>
          </a:stretch>
        </p:blipFill>
        <p:spPr>
          <a:xfrm>
            <a:off x="1171823" y="243639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sp>
        <p:nvSpPr>
          <p:cNvPr id="199" name="i = 0"/>
          <p:cNvSpPr txBox="1"/>
          <p:nvPr/>
        </p:nvSpPr>
        <p:spPr>
          <a:xfrm>
            <a:off x="378091" y="2430041"/>
            <a:ext cx="688681" cy="387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/>
          <a:p>
            <a:pPr algn="r">
              <a:spcBef>
                <a:spcPts val="700"/>
              </a:spcBef>
              <a:buFont typeface="Lucida Grande"/>
              <a:defRPr sz="4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100" i="1">
                <a:latin typeface="Times Roman"/>
                <a:ea typeface="Times Roman"/>
                <a:cs typeface="Times Roman"/>
                <a:sym typeface="Times Roman"/>
              </a:rPr>
              <a:t>i = </a:t>
            </a:r>
            <a:r>
              <a:rPr sz="2100">
                <a:latin typeface="Times Roman"/>
                <a:ea typeface="Times Roman"/>
                <a:cs typeface="Times Roman"/>
                <a:sym typeface="Times Roman"/>
              </a:rPr>
              <a:t>0</a:t>
            </a:r>
          </a:p>
        </p:txBody>
      </p:sp>
      <p:sp>
        <p:nvSpPr>
          <p:cNvPr id="200" name="basis[i, j] ="/>
          <p:cNvSpPr txBox="1"/>
          <p:nvPr/>
        </p:nvSpPr>
        <p:spPr>
          <a:xfrm>
            <a:off x="388670" y="1602410"/>
            <a:ext cx="1520251" cy="44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/>
          <a:p>
            <a:pPr algn="l">
              <a:tabLst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00"/>
              <a:t>basis[</a:t>
            </a:r>
            <a:r>
              <a:rPr sz="2200" i="1"/>
              <a:t>i</a:t>
            </a:r>
            <a:r>
              <a:rPr sz="2200"/>
              <a:t>, </a:t>
            </a:r>
            <a:r>
              <a:rPr sz="2200" i="1"/>
              <a:t>j</a:t>
            </a:r>
            <a:r>
              <a:rPr sz="2200"/>
              <a:t>] = </a:t>
            </a:r>
          </a:p>
        </p:txBody>
      </p:sp>
      <p:sp>
        <p:nvSpPr>
          <p:cNvPr id="201" name="DCT computes projection of image onto 64 basis functions:…"/>
          <p:cNvSpPr txBox="1"/>
          <p:nvPr/>
        </p:nvSpPr>
        <p:spPr>
          <a:xfrm>
            <a:off x="5915897" y="3575646"/>
            <a:ext cx="3086223" cy="982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/>
          <a:p>
            <a:pPr>
              <a:lnSpc>
                <a:spcPct val="90000"/>
              </a:lnSpc>
              <a:spcBef>
                <a:spcPts val="1250"/>
              </a:spcBef>
              <a:defRPr sz="3050">
                <a:latin typeface="Arial"/>
                <a:ea typeface="Arial"/>
                <a:cs typeface="Arial"/>
                <a:sym typeface="Arial"/>
              </a:defRPr>
            </a:pPr>
            <a:r>
              <a:rPr sz="1525"/>
              <a:t>DCT computes projection of image onto 64 basis functions:</a:t>
            </a:r>
          </a:p>
          <a:p>
            <a:pPr>
              <a:lnSpc>
                <a:spcPct val="90000"/>
              </a:lnSpc>
              <a:spcBef>
                <a:spcPts val="1250"/>
              </a:spcBef>
              <a:defRPr sz="3050">
                <a:latin typeface="Arial"/>
                <a:ea typeface="Arial"/>
                <a:cs typeface="Arial"/>
                <a:sym typeface="Arial"/>
              </a:defRPr>
            </a:pPr>
            <a:r>
              <a:rPr sz="1525"/>
              <a:t>basis[i, j]</a:t>
            </a:r>
          </a:p>
        </p:txBody>
      </p:sp>
      <p:sp>
        <p:nvSpPr>
          <p:cNvPr id="202" name="DCT applied to 8x8 pixel blocks of Y’ channel, 16x16 pixel blocks of Cb, Cr (assuming 4:2:0)"/>
          <p:cNvSpPr txBox="1"/>
          <p:nvPr/>
        </p:nvSpPr>
        <p:spPr>
          <a:xfrm>
            <a:off x="5909547" y="4959468"/>
            <a:ext cx="3073524" cy="1497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>
              <a:lnSpc>
                <a:spcPct val="90000"/>
              </a:lnSpc>
              <a:spcBef>
                <a:spcPts val="2500"/>
              </a:spcBef>
              <a:tabLst/>
              <a:defRPr sz="305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525"/>
              <a:t>DCT applied to 8x8 pixel blocks of Y’ channel, 16x16 pixel blocks of Cb, Cr (assuming 4:2:0)</a:t>
            </a:r>
          </a:p>
        </p:txBody>
      </p:sp>
      <p:pic>
        <p:nvPicPr>
          <p:cNvPr id="203" name="Dctjpeg.tiff" descr="Dctjpeg.tiff"/>
          <p:cNvPicPr>
            <a:picLocks noChangeAspect="1"/>
          </p:cNvPicPr>
          <p:nvPr/>
        </p:nvPicPr>
        <p:blipFill>
          <a:blip r:embed="rId3"/>
          <a:srcRect l="13570" t="1519" r="75346" b="87527"/>
          <a:stretch>
            <a:fillRect/>
          </a:stretch>
        </p:blipFill>
        <p:spPr>
          <a:xfrm>
            <a:off x="1748957" y="243639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04" name="Dctjpeg.tiff" descr="Dctjpeg.tiff"/>
          <p:cNvPicPr>
            <a:picLocks noChangeAspect="1"/>
          </p:cNvPicPr>
          <p:nvPr/>
        </p:nvPicPr>
        <p:blipFill>
          <a:blip r:embed="rId3"/>
          <a:srcRect l="26113" t="1198" r="62803" b="87848"/>
          <a:stretch>
            <a:fillRect/>
          </a:stretch>
        </p:blipFill>
        <p:spPr>
          <a:xfrm>
            <a:off x="2326091" y="243639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05" name="Dctjpeg.tiff" descr="Dctjpeg.tiff"/>
          <p:cNvPicPr>
            <a:picLocks noChangeAspect="1"/>
          </p:cNvPicPr>
          <p:nvPr/>
        </p:nvPicPr>
        <p:blipFill>
          <a:blip r:embed="rId3"/>
          <a:srcRect l="38291" t="1198" r="50624" b="87848"/>
          <a:stretch>
            <a:fillRect/>
          </a:stretch>
        </p:blipFill>
        <p:spPr>
          <a:xfrm>
            <a:off x="2903226" y="2436391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06" name="Dctjpeg.tiff" descr="Dctjpeg.tiff"/>
          <p:cNvPicPr>
            <a:picLocks noChangeAspect="1"/>
          </p:cNvPicPr>
          <p:nvPr/>
        </p:nvPicPr>
        <p:blipFill>
          <a:blip r:embed="rId3"/>
          <a:srcRect l="50492" t="1198" r="38424" b="87848"/>
          <a:stretch>
            <a:fillRect/>
          </a:stretch>
        </p:blipFill>
        <p:spPr>
          <a:xfrm>
            <a:off x="3480360" y="243639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07" name="Dctjpeg.tiff" descr="Dctjpeg.tiff"/>
          <p:cNvPicPr>
            <a:picLocks noChangeAspect="1"/>
          </p:cNvPicPr>
          <p:nvPr/>
        </p:nvPicPr>
        <p:blipFill>
          <a:blip r:embed="rId3"/>
          <a:srcRect l="63035" t="1519" r="25881" b="87527"/>
          <a:stretch>
            <a:fillRect/>
          </a:stretch>
        </p:blipFill>
        <p:spPr>
          <a:xfrm>
            <a:off x="4057437" y="243639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08" name="Dctjpeg.tiff" descr="Dctjpeg.tiff"/>
          <p:cNvPicPr>
            <a:picLocks noChangeAspect="1"/>
          </p:cNvPicPr>
          <p:nvPr/>
        </p:nvPicPr>
        <p:blipFill>
          <a:blip r:embed="rId3"/>
          <a:srcRect l="75214" t="1198" r="13702" b="87848"/>
          <a:stretch>
            <a:fillRect/>
          </a:stretch>
        </p:blipFill>
        <p:spPr>
          <a:xfrm>
            <a:off x="4634628" y="243639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09" name="Dctjpeg.tiff" descr="Dctjpeg.tiff"/>
          <p:cNvPicPr>
            <a:picLocks noChangeAspect="1"/>
          </p:cNvPicPr>
          <p:nvPr/>
        </p:nvPicPr>
        <p:blipFill>
          <a:blip r:embed="rId3"/>
          <a:srcRect l="87756" t="1519" r="1159" b="87527"/>
          <a:stretch>
            <a:fillRect/>
          </a:stretch>
        </p:blipFill>
        <p:spPr>
          <a:xfrm>
            <a:off x="5211763" y="2436391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10" name="Dctjpeg.tiff" descr="Dctjpeg.tiff"/>
          <p:cNvPicPr>
            <a:picLocks noChangeAspect="1"/>
          </p:cNvPicPr>
          <p:nvPr/>
        </p:nvPicPr>
        <p:blipFill>
          <a:blip r:embed="rId3"/>
          <a:srcRect l="1369" t="13698" r="87546" b="75348"/>
          <a:stretch>
            <a:fillRect/>
          </a:stretch>
        </p:blipFill>
        <p:spPr>
          <a:xfrm>
            <a:off x="1171823" y="291650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11" name="Dctjpeg.tiff" descr="Dctjpeg.tiff"/>
          <p:cNvPicPr>
            <a:picLocks noChangeAspect="1"/>
          </p:cNvPicPr>
          <p:nvPr/>
        </p:nvPicPr>
        <p:blipFill>
          <a:blip r:embed="rId3"/>
          <a:srcRect l="13570" t="13848" r="75346" b="75198"/>
          <a:stretch>
            <a:fillRect/>
          </a:stretch>
        </p:blipFill>
        <p:spPr>
          <a:xfrm>
            <a:off x="1748957" y="291650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12" name="Dctjpeg.tiff" descr="Dctjpeg.tiff"/>
          <p:cNvPicPr>
            <a:picLocks noChangeAspect="1"/>
          </p:cNvPicPr>
          <p:nvPr/>
        </p:nvPicPr>
        <p:blipFill>
          <a:blip r:embed="rId3"/>
          <a:srcRect l="25963" t="13720" r="62953" b="75326"/>
          <a:stretch>
            <a:fillRect/>
          </a:stretch>
        </p:blipFill>
        <p:spPr>
          <a:xfrm>
            <a:off x="2326091" y="291650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13" name="Dctjpeg.tiff" descr="Dctjpeg.tiff"/>
          <p:cNvPicPr>
            <a:picLocks noChangeAspect="1"/>
          </p:cNvPicPr>
          <p:nvPr/>
        </p:nvPicPr>
        <p:blipFill>
          <a:blip r:embed="rId3"/>
          <a:srcRect l="38291" t="13698" r="50624" b="75348"/>
          <a:stretch>
            <a:fillRect/>
          </a:stretch>
        </p:blipFill>
        <p:spPr>
          <a:xfrm>
            <a:off x="2903226" y="2916501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14" name="Dctjpeg.tiff" descr="Dctjpeg.tiff"/>
          <p:cNvPicPr>
            <a:picLocks noChangeAspect="1"/>
          </p:cNvPicPr>
          <p:nvPr/>
        </p:nvPicPr>
        <p:blipFill>
          <a:blip r:embed="rId3"/>
          <a:srcRect l="50492" t="13720" r="38424" b="75326"/>
          <a:stretch>
            <a:fillRect/>
          </a:stretch>
        </p:blipFill>
        <p:spPr>
          <a:xfrm>
            <a:off x="3480360" y="291650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15" name="Dctjpeg.tiff" descr="Dctjpeg.tiff"/>
          <p:cNvPicPr>
            <a:picLocks noChangeAspect="1"/>
          </p:cNvPicPr>
          <p:nvPr/>
        </p:nvPicPr>
        <p:blipFill>
          <a:blip r:embed="rId3"/>
          <a:srcRect l="62842" t="13869" r="26074" b="75177"/>
          <a:stretch>
            <a:fillRect/>
          </a:stretch>
        </p:blipFill>
        <p:spPr>
          <a:xfrm>
            <a:off x="4057437" y="291650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16" name="Dctjpeg.tiff" descr="Dctjpeg.tiff"/>
          <p:cNvPicPr>
            <a:picLocks noChangeAspect="1"/>
          </p:cNvPicPr>
          <p:nvPr/>
        </p:nvPicPr>
        <p:blipFill>
          <a:blip r:embed="rId3"/>
          <a:srcRect l="75342" t="13720" r="13574" b="75326"/>
          <a:stretch>
            <a:fillRect/>
          </a:stretch>
        </p:blipFill>
        <p:spPr>
          <a:xfrm>
            <a:off x="4634628" y="2916501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17" name="Dctjpeg.tiff" descr="Dctjpeg.tiff"/>
          <p:cNvPicPr>
            <a:picLocks noChangeAspect="1"/>
          </p:cNvPicPr>
          <p:nvPr/>
        </p:nvPicPr>
        <p:blipFill>
          <a:blip r:embed="rId3"/>
          <a:srcRect l="87735" t="13720" r="1181" b="75326"/>
          <a:stretch>
            <a:fillRect/>
          </a:stretch>
        </p:blipFill>
        <p:spPr>
          <a:xfrm>
            <a:off x="5211763" y="2916501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18" name="Dctjpeg.tiff" descr="Dctjpeg.tiff"/>
          <p:cNvPicPr>
            <a:picLocks noChangeAspect="1"/>
          </p:cNvPicPr>
          <p:nvPr/>
        </p:nvPicPr>
        <p:blipFill>
          <a:blip r:embed="rId3"/>
          <a:srcRect l="1369" t="26220" r="87546" b="62826"/>
          <a:stretch>
            <a:fillRect/>
          </a:stretch>
        </p:blipFill>
        <p:spPr>
          <a:xfrm>
            <a:off x="1171823" y="3387086"/>
            <a:ext cx="411021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19" name="Dctjpeg.tiff" descr="Dctjpeg.tiff"/>
          <p:cNvPicPr>
            <a:picLocks noChangeAspect="1"/>
          </p:cNvPicPr>
          <p:nvPr/>
        </p:nvPicPr>
        <p:blipFill>
          <a:blip r:embed="rId3"/>
          <a:srcRect l="13591" t="26198" r="75324" b="62848"/>
          <a:stretch>
            <a:fillRect/>
          </a:stretch>
        </p:blipFill>
        <p:spPr>
          <a:xfrm>
            <a:off x="1748957" y="3387086"/>
            <a:ext cx="411021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20" name="Dctjpeg.tiff" descr="Dctjpeg.tiff"/>
          <p:cNvPicPr>
            <a:picLocks noChangeAspect="1"/>
          </p:cNvPicPr>
          <p:nvPr/>
        </p:nvPicPr>
        <p:blipFill>
          <a:blip r:embed="rId3"/>
          <a:srcRect l="25963" t="25920" r="62953" b="63126"/>
          <a:stretch>
            <a:fillRect/>
          </a:stretch>
        </p:blipFill>
        <p:spPr>
          <a:xfrm>
            <a:off x="2326091" y="3387086"/>
            <a:ext cx="411021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21" name="Dctjpeg.tiff" descr="Dctjpeg.tiff"/>
          <p:cNvPicPr>
            <a:picLocks noChangeAspect="1"/>
          </p:cNvPicPr>
          <p:nvPr/>
        </p:nvPicPr>
        <p:blipFill>
          <a:blip r:embed="rId3"/>
          <a:srcRect l="38313" t="26220" r="50603" b="62826"/>
          <a:stretch>
            <a:fillRect/>
          </a:stretch>
        </p:blipFill>
        <p:spPr>
          <a:xfrm>
            <a:off x="2903226" y="3387086"/>
            <a:ext cx="411020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22" name="Dctjpeg.tiff" descr="Dctjpeg.tiff"/>
          <p:cNvPicPr>
            <a:picLocks noChangeAspect="1"/>
          </p:cNvPicPr>
          <p:nvPr/>
        </p:nvPicPr>
        <p:blipFill>
          <a:blip r:embed="rId3"/>
          <a:srcRect l="50642" t="25920" r="38274" b="63126"/>
          <a:stretch>
            <a:fillRect/>
          </a:stretch>
        </p:blipFill>
        <p:spPr>
          <a:xfrm>
            <a:off x="3480360" y="3387086"/>
            <a:ext cx="411021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23" name="Dctjpeg.tiff" descr="Dctjpeg.tiff"/>
          <p:cNvPicPr>
            <a:picLocks noChangeAspect="1"/>
          </p:cNvPicPr>
          <p:nvPr/>
        </p:nvPicPr>
        <p:blipFill>
          <a:blip r:embed="rId3"/>
          <a:srcRect l="62992" t="25920" r="25924" b="63126"/>
          <a:stretch>
            <a:fillRect/>
          </a:stretch>
        </p:blipFill>
        <p:spPr>
          <a:xfrm>
            <a:off x="4057494" y="3387086"/>
            <a:ext cx="411020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24" name="Dctjpeg.tiff" descr="Dctjpeg.tiff"/>
          <p:cNvPicPr>
            <a:picLocks noChangeAspect="1"/>
          </p:cNvPicPr>
          <p:nvPr/>
        </p:nvPicPr>
        <p:blipFill>
          <a:blip r:embed="rId3"/>
          <a:srcRect l="75342" t="26241" r="13574" b="62805"/>
          <a:stretch>
            <a:fillRect/>
          </a:stretch>
        </p:blipFill>
        <p:spPr>
          <a:xfrm>
            <a:off x="4634628" y="3387086"/>
            <a:ext cx="411021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25" name="Dctjpeg.tiff" descr="Dctjpeg.tiff"/>
          <p:cNvPicPr>
            <a:picLocks noChangeAspect="1"/>
          </p:cNvPicPr>
          <p:nvPr/>
        </p:nvPicPr>
        <p:blipFill>
          <a:blip r:embed="rId3"/>
          <a:srcRect l="87735" t="25920" r="1181" b="63126"/>
          <a:stretch>
            <a:fillRect/>
          </a:stretch>
        </p:blipFill>
        <p:spPr>
          <a:xfrm>
            <a:off x="5211763" y="3387086"/>
            <a:ext cx="411020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26" name="Dctjpeg.tiff" descr="Dctjpeg.tiff"/>
          <p:cNvPicPr>
            <a:picLocks noChangeAspect="1"/>
          </p:cNvPicPr>
          <p:nvPr/>
        </p:nvPicPr>
        <p:blipFill>
          <a:blip r:embed="rId3"/>
          <a:srcRect l="1348" t="38420" r="87568" b="50626"/>
          <a:stretch>
            <a:fillRect/>
          </a:stretch>
        </p:blipFill>
        <p:spPr>
          <a:xfrm>
            <a:off x="1171823" y="386402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27" name="Dctjpeg.tiff" descr="Dctjpeg.tiff"/>
          <p:cNvPicPr>
            <a:picLocks noChangeAspect="1"/>
          </p:cNvPicPr>
          <p:nvPr/>
        </p:nvPicPr>
        <p:blipFill>
          <a:blip r:embed="rId3"/>
          <a:srcRect l="13741" t="38548" r="75175" b="50498"/>
          <a:stretch>
            <a:fillRect/>
          </a:stretch>
        </p:blipFill>
        <p:spPr>
          <a:xfrm>
            <a:off x="1748957" y="386402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28" name="Dctjpeg.tiff" descr="Dctjpeg.tiff"/>
          <p:cNvPicPr>
            <a:picLocks noChangeAspect="1"/>
          </p:cNvPicPr>
          <p:nvPr/>
        </p:nvPicPr>
        <p:blipFill>
          <a:blip r:embed="rId3"/>
          <a:srcRect l="25963" t="38120" r="62953" b="50926"/>
          <a:stretch>
            <a:fillRect/>
          </a:stretch>
        </p:blipFill>
        <p:spPr>
          <a:xfrm>
            <a:off x="2326091" y="386402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29" name="Dctjpeg.tiff" descr="Dctjpeg.tiff"/>
          <p:cNvPicPr>
            <a:picLocks noChangeAspect="1"/>
          </p:cNvPicPr>
          <p:nvPr/>
        </p:nvPicPr>
        <p:blipFill>
          <a:blip r:embed="rId3"/>
          <a:srcRect l="38163" t="38441" r="50752" b="50605"/>
          <a:stretch>
            <a:fillRect/>
          </a:stretch>
        </p:blipFill>
        <p:spPr>
          <a:xfrm>
            <a:off x="2903226" y="3864020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30" name="Dctjpeg.tiff" descr="Dctjpeg.tiff"/>
          <p:cNvPicPr>
            <a:picLocks noChangeAspect="1"/>
          </p:cNvPicPr>
          <p:nvPr/>
        </p:nvPicPr>
        <p:blipFill>
          <a:blip r:embed="rId3"/>
          <a:srcRect l="50642" t="38441" r="38274" b="50605"/>
          <a:stretch>
            <a:fillRect/>
          </a:stretch>
        </p:blipFill>
        <p:spPr>
          <a:xfrm>
            <a:off x="3480360" y="386402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31" name="Dctjpeg.tiff" descr="Dctjpeg.tiff"/>
          <p:cNvPicPr>
            <a:picLocks noChangeAspect="1"/>
          </p:cNvPicPr>
          <p:nvPr/>
        </p:nvPicPr>
        <p:blipFill>
          <a:blip r:embed="rId3"/>
          <a:srcRect l="62992" t="38120" r="25924" b="50926"/>
          <a:stretch>
            <a:fillRect/>
          </a:stretch>
        </p:blipFill>
        <p:spPr>
          <a:xfrm>
            <a:off x="4057494" y="3864020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32" name="Dctjpeg.tiff" descr="Dctjpeg.tiff"/>
          <p:cNvPicPr>
            <a:picLocks noChangeAspect="1"/>
          </p:cNvPicPr>
          <p:nvPr/>
        </p:nvPicPr>
        <p:blipFill>
          <a:blip r:embed="rId3"/>
          <a:srcRect l="75342" t="38441" r="13574" b="50605"/>
          <a:stretch>
            <a:fillRect/>
          </a:stretch>
        </p:blipFill>
        <p:spPr>
          <a:xfrm>
            <a:off x="4634628" y="386402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33" name="Dctjpeg.tiff" descr="Dctjpeg.tiff"/>
          <p:cNvPicPr>
            <a:picLocks noChangeAspect="1"/>
          </p:cNvPicPr>
          <p:nvPr/>
        </p:nvPicPr>
        <p:blipFill>
          <a:blip r:embed="rId3"/>
          <a:srcRect l="87735" t="38441" r="1181" b="50605"/>
          <a:stretch>
            <a:fillRect/>
          </a:stretch>
        </p:blipFill>
        <p:spPr>
          <a:xfrm>
            <a:off x="5211763" y="3864020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34" name="Dctjpeg.tiff" descr="Dctjpeg.tiff"/>
          <p:cNvPicPr>
            <a:picLocks noChangeAspect="1"/>
          </p:cNvPicPr>
          <p:nvPr/>
        </p:nvPicPr>
        <p:blipFill>
          <a:blip r:embed="rId3"/>
          <a:srcRect l="1348" t="50620" r="87568" b="38426"/>
          <a:stretch>
            <a:fillRect/>
          </a:stretch>
        </p:blipFill>
        <p:spPr>
          <a:xfrm>
            <a:off x="1171823" y="433778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35" name="Dctjpeg.tiff" descr="Dctjpeg.tiff"/>
          <p:cNvPicPr>
            <a:picLocks noChangeAspect="1"/>
          </p:cNvPicPr>
          <p:nvPr/>
        </p:nvPicPr>
        <p:blipFill>
          <a:blip r:embed="rId3"/>
          <a:srcRect l="13741" t="50749" r="75175" b="38297"/>
          <a:stretch>
            <a:fillRect/>
          </a:stretch>
        </p:blipFill>
        <p:spPr>
          <a:xfrm>
            <a:off x="1748957" y="433778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36" name="Dctjpeg.tiff" descr="Dctjpeg.tiff"/>
          <p:cNvPicPr>
            <a:picLocks noChangeAspect="1"/>
          </p:cNvPicPr>
          <p:nvPr/>
        </p:nvPicPr>
        <p:blipFill>
          <a:blip r:embed="rId3"/>
          <a:srcRect l="25941" t="50642" r="62974" b="38404"/>
          <a:stretch>
            <a:fillRect/>
          </a:stretch>
        </p:blipFill>
        <p:spPr>
          <a:xfrm>
            <a:off x="2319741" y="433778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37" name="Dctjpeg.tiff" descr="Dctjpeg.tiff"/>
          <p:cNvPicPr>
            <a:picLocks noChangeAspect="1"/>
          </p:cNvPicPr>
          <p:nvPr/>
        </p:nvPicPr>
        <p:blipFill>
          <a:blip r:embed="rId3"/>
          <a:srcRect l="38356" t="50791" r="50560" b="38254"/>
          <a:stretch>
            <a:fillRect/>
          </a:stretch>
        </p:blipFill>
        <p:spPr>
          <a:xfrm>
            <a:off x="2903226" y="4337780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38" name="Dctjpeg.tiff" descr="Dctjpeg.tiff"/>
          <p:cNvPicPr>
            <a:picLocks noChangeAspect="1"/>
          </p:cNvPicPr>
          <p:nvPr/>
        </p:nvPicPr>
        <p:blipFill>
          <a:blip r:embed="rId3"/>
          <a:srcRect l="50620" t="50620" r="38295" b="38426"/>
          <a:stretch>
            <a:fillRect/>
          </a:stretch>
        </p:blipFill>
        <p:spPr>
          <a:xfrm>
            <a:off x="3480360" y="433778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39" name="Dctjpeg.tiff" descr="Dctjpeg.tiff"/>
          <p:cNvPicPr>
            <a:picLocks noChangeAspect="1"/>
          </p:cNvPicPr>
          <p:nvPr/>
        </p:nvPicPr>
        <p:blipFill>
          <a:blip r:embed="rId3"/>
          <a:srcRect l="62842" t="50791" r="26074" b="38254"/>
          <a:stretch>
            <a:fillRect/>
          </a:stretch>
        </p:blipFill>
        <p:spPr>
          <a:xfrm>
            <a:off x="4057494" y="4337780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40" name="Dctjpeg.tiff" descr="Dctjpeg.tiff"/>
          <p:cNvPicPr>
            <a:picLocks noChangeAspect="1"/>
          </p:cNvPicPr>
          <p:nvPr/>
        </p:nvPicPr>
        <p:blipFill>
          <a:blip r:embed="rId3"/>
          <a:srcRect l="75192" t="50642" r="13723" b="38404"/>
          <a:stretch>
            <a:fillRect/>
          </a:stretch>
        </p:blipFill>
        <p:spPr>
          <a:xfrm>
            <a:off x="4634628" y="433778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41" name="Dctjpeg.tiff" descr="Dctjpeg.tiff"/>
          <p:cNvPicPr>
            <a:picLocks noChangeAspect="1"/>
          </p:cNvPicPr>
          <p:nvPr/>
        </p:nvPicPr>
        <p:blipFill>
          <a:blip r:embed="rId3"/>
          <a:srcRect l="87735" t="50642" r="1181" b="38404"/>
          <a:stretch>
            <a:fillRect/>
          </a:stretch>
        </p:blipFill>
        <p:spPr>
          <a:xfrm>
            <a:off x="5211763" y="4337780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42" name="Dctjpeg.tiff" descr="Dctjpeg.tiff"/>
          <p:cNvPicPr>
            <a:picLocks noChangeAspect="1"/>
          </p:cNvPicPr>
          <p:nvPr/>
        </p:nvPicPr>
        <p:blipFill>
          <a:blip r:embed="rId3"/>
          <a:srcRect l="1198" t="62821" r="87717" b="26225"/>
          <a:stretch>
            <a:fillRect/>
          </a:stretch>
        </p:blipFill>
        <p:spPr>
          <a:xfrm>
            <a:off x="1171823" y="4840115"/>
            <a:ext cx="411021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43" name="Dctjpeg.tiff" descr="Dctjpeg.tiff"/>
          <p:cNvPicPr>
            <a:picLocks noChangeAspect="1"/>
          </p:cNvPicPr>
          <p:nvPr/>
        </p:nvPicPr>
        <p:blipFill>
          <a:blip r:embed="rId3"/>
          <a:srcRect l="13741" t="62949" r="75175" b="26097"/>
          <a:stretch>
            <a:fillRect/>
          </a:stretch>
        </p:blipFill>
        <p:spPr>
          <a:xfrm>
            <a:off x="1748957" y="4840115"/>
            <a:ext cx="411021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44" name="Dctjpeg.tiff" descr="Dctjpeg.tiff"/>
          <p:cNvPicPr>
            <a:picLocks noChangeAspect="1"/>
          </p:cNvPicPr>
          <p:nvPr/>
        </p:nvPicPr>
        <p:blipFill>
          <a:blip r:embed="rId3"/>
          <a:srcRect l="25791" t="62842" r="63124" b="26204"/>
          <a:stretch>
            <a:fillRect/>
          </a:stretch>
        </p:blipFill>
        <p:spPr>
          <a:xfrm>
            <a:off x="2326091" y="4840115"/>
            <a:ext cx="411021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45" name="Dctjpeg.tiff" descr="Dctjpeg.tiff"/>
          <p:cNvPicPr>
            <a:picLocks noChangeAspect="1"/>
          </p:cNvPicPr>
          <p:nvPr/>
        </p:nvPicPr>
        <p:blipFill>
          <a:blip r:embed="rId3"/>
          <a:srcRect l="38356" t="63163" r="50560" b="25883"/>
          <a:stretch>
            <a:fillRect/>
          </a:stretch>
        </p:blipFill>
        <p:spPr>
          <a:xfrm>
            <a:off x="2903226" y="4840115"/>
            <a:ext cx="411020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46" name="Dctjpeg.tiff" descr="Dctjpeg.tiff"/>
          <p:cNvPicPr>
            <a:picLocks noChangeAspect="1"/>
          </p:cNvPicPr>
          <p:nvPr/>
        </p:nvPicPr>
        <p:blipFill>
          <a:blip r:embed="rId3"/>
          <a:srcRect l="50599" t="62821" r="38317" b="26225"/>
          <a:stretch>
            <a:fillRect/>
          </a:stretch>
        </p:blipFill>
        <p:spPr>
          <a:xfrm>
            <a:off x="3480360" y="4840115"/>
            <a:ext cx="411021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47" name="Dctjpeg.tiff" descr="Dctjpeg.tiff"/>
          <p:cNvPicPr>
            <a:picLocks noChangeAspect="1"/>
          </p:cNvPicPr>
          <p:nvPr/>
        </p:nvPicPr>
        <p:blipFill>
          <a:blip r:embed="rId3"/>
          <a:srcRect l="62842" t="62992" r="26074" b="26054"/>
          <a:stretch>
            <a:fillRect/>
          </a:stretch>
        </p:blipFill>
        <p:spPr>
          <a:xfrm>
            <a:off x="4057494" y="4840115"/>
            <a:ext cx="411020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48" name="Dctjpeg.tiff" descr="Dctjpeg.tiff"/>
          <p:cNvPicPr>
            <a:picLocks noChangeAspect="1"/>
          </p:cNvPicPr>
          <p:nvPr/>
        </p:nvPicPr>
        <p:blipFill>
          <a:blip r:embed="rId3"/>
          <a:srcRect l="75342" t="63163" r="13574" b="25883"/>
          <a:stretch>
            <a:fillRect/>
          </a:stretch>
        </p:blipFill>
        <p:spPr>
          <a:xfrm>
            <a:off x="4634628" y="4840115"/>
            <a:ext cx="411021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49" name="Dctjpeg.tiff" descr="Dctjpeg.tiff"/>
          <p:cNvPicPr>
            <a:picLocks noChangeAspect="1"/>
          </p:cNvPicPr>
          <p:nvPr/>
        </p:nvPicPr>
        <p:blipFill>
          <a:blip r:embed="rId3"/>
          <a:srcRect l="87735" t="62842" r="1181" b="26204"/>
          <a:stretch>
            <a:fillRect/>
          </a:stretch>
        </p:blipFill>
        <p:spPr>
          <a:xfrm>
            <a:off x="5211763" y="4840115"/>
            <a:ext cx="411020" cy="40618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50" name="Dctjpeg.tiff" descr="Dctjpeg.tiff"/>
          <p:cNvPicPr>
            <a:picLocks noChangeAspect="1"/>
          </p:cNvPicPr>
          <p:nvPr/>
        </p:nvPicPr>
        <p:blipFill>
          <a:blip r:embed="rId3"/>
          <a:srcRect l="1327" t="75492" r="87589" b="13554"/>
          <a:stretch>
            <a:fillRect/>
          </a:stretch>
        </p:blipFill>
        <p:spPr>
          <a:xfrm>
            <a:off x="1171823" y="5345625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51" name="Dctjpeg.tiff" descr="Dctjpeg.tiff"/>
          <p:cNvPicPr>
            <a:picLocks noChangeAspect="1"/>
          </p:cNvPicPr>
          <p:nvPr/>
        </p:nvPicPr>
        <p:blipFill>
          <a:blip r:embed="rId3"/>
          <a:srcRect l="13741" t="75321" r="75175" b="13725"/>
          <a:stretch>
            <a:fillRect/>
          </a:stretch>
        </p:blipFill>
        <p:spPr>
          <a:xfrm>
            <a:off x="1748957" y="5345625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52" name="Dctjpeg.tiff" descr="Dctjpeg.tiff"/>
          <p:cNvPicPr>
            <a:picLocks noChangeAspect="1"/>
          </p:cNvPicPr>
          <p:nvPr/>
        </p:nvPicPr>
        <p:blipFill>
          <a:blip r:embed="rId3"/>
          <a:srcRect l="25963" t="75363" r="62953" b="13683"/>
          <a:stretch>
            <a:fillRect/>
          </a:stretch>
        </p:blipFill>
        <p:spPr>
          <a:xfrm>
            <a:off x="2326091" y="5345625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53" name="Dctjpeg.tiff" descr="Dctjpeg.tiff"/>
          <p:cNvPicPr>
            <a:picLocks noChangeAspect="1"/>
          </p:cNvPicPr>
          <p:nvPr/>
        </p:nvPicPr>
        <p:blipFill>
          <a:blip r:embed="rId3"/>
          <a:srcRect l="38334" t="75342" r="50581" b="13704"/>
          <a:stretch>
            <a:fillRect/>
          </a:stretch>
        </p:blipFill>
        <p:spPr>
          <a:xfrm>
            <a:off x="2903226" y="5345625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54" name="Dctjpeg.tiff" descr="Dctjpeg.tiff"/>
          <p:cNvPicPr>
            <a:picLocks noChangeAspect="1"/>
          </p:cNvPicPr>
          <p:nvPr/>
        </p:nvPicPr>
        <p:blipFill>
          <a:blip r:embed="rId3"/>
          <a:srcRect l="50556" t="75363" r="38360" b="13683"/>
          <a:stretch>
            <a:fillRect/>
          </a:stretch>
        </p:blipFill>
        <p:spPr>
          <a:xfrm>
            <a:off x="3480360" y="5345625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55" name="Dctjpeg.tiff" descr="Dctjpeg.tiff"/>
          <p:cNvPicPr>
            <a:picLocks noChangeAspect="1"/>
          </p:cNvPicPr>
          <p:nvPr/>
        </p:nvPicPr>
        <p:blipFill>
          <a:blip r:embed="rId3"/>
          <a:srcRect l="63163" t="75513" r="25752" b="13533"/>
          <a:stretch>
            <a:fillRect/>
          </a:stretch>
        </p:blipFill>
        <p:spPr>
          <a:xfrm>
            <a:off x="4057494" y="5345625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56" name="Dctjpeg.tiff" descr="Dctjpeg.tiff"/>
          <p:cNvPicPr>
            <a:picLocks noChangeAspect="1"/>
          </p:cNvPicPr>
          <p:nvPr/>
        </p:nvPicPr>
        <p:blipFill>
          <a:blip r:embed="rId3"/>
          <a:srcRect l="75321" t="75363" r="13595" b="13683"/>
          <a:stretch>
            <a:fillRect/>
          </a:stretch>
        </p:blipFill>
        <p:spPr>
          <a:xfrm>
            <a:off x="4634628" y="5345625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57" name="Dctjpeg.tiff" descr="Dctjpeg.tiff"/>
          <p:cNvPicPr>
            <a:picLocks noChangeAspect="1"/>
          </p:cNvPicPr>
          <p:nvPr/>
        </p:nvPicPr>
        <p:blipFill>
          <a:blip r:embed="rId3"/>
          <a:srcRect l="87414" t="75214" r="1502" b="13832"/>
          <a:stretch>
            <a:fillRect/>
          </a:stretch>
        </p:blipFill>
        <p:spPr>
          <a:xfrm>
            <a:off x="5211763" y="5345625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58" name="Dctjpeg.tiff" descr="Dctjpeg.tiff"/>
          <p:cNvPicPr>
            <a:picLocks noChangeAspect="1"/>
          </p:cNvPicPr>
          <p:nvPr/>
        </p:nvPicPr>
        <p:blipFill>
          <a:blip r:embed="rId3"/>
          <a:srcRect l="1327" t="87692" r="87589" b="1354"/>
          <a:stretch>
            <a:fillRect/>
          </a:stretch>
        </p:blipFill>
        <p:spPr>
          <a:xfrm>
            <a:off x="1171823" y="585431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59" name="Dctjpeg.tiff" descr="Dctjpeg.tiff"/>
          <p:cNvPicPr>
            <a:picLocks noChangeAspect="1"/>
          </p:cNvPicPr>
          <p:nvPr/>
        </p:nvPicPr>
        <p:blipFill>
          <a:blip r:embed="rId3"/>
          <a:srcRect l="13741" t="87692" r="75175" b="1354"/>
          <a:stretch>
            <a:fillRect/>
          </a:stretch>
        </p:blipFill>
        <p:spPr>
          <a:xfrm>
            <a:off x="1748957" y="585431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60" name="Dctjpeg.tiff" descr="Dctjpeg.tiff"/>
          <p:cNvPicPr>
            <a:picLocks noChangeAspect="1"/>
          </p:cNvPicPr>
          <p:nvPr/>
        </p:nvPicPr>
        <p:blipFill>
          <a:blip r:embed="rId3"/>
          <a:srcRect l="26113" t="87885" r="62803" b="1161"/>
          <a:stretch>
            <a:fillRect/>
          </a:stretch>
        </p:blipFill>
        <p:spPr>
          <a:xfrm>
            <a:off x="2326091" y="585431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61" name="Dctjpeg.tiff" descr="Dctjpeg.tiff"/>
          <p:cNvPicPr>
            <a:picLocks noChangeAspect="1"/>
          </p:cNvPicPr>
          <p:nvPr/>
        </p:nvPicPr>
        <p:blipFill>
          <a:blip r:embed="rId3"/>
          <a:srcRect l="38334" t="87542" r="50581" b="1504"/>
          <a:stretch>
            <a:fillRect/>
          </a:stretch>
        </p:blipFill>
        <p:spPr>
          <a:xfrm>
            <a:off x="2903226" y="5854310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62" name="Dctjpeg.tiff" descr="Dctjpeg.tiff"/>
          <p:cNvPicPr>
            <a:picLocks noChangeAspect="1"/>
          </p:cNvPicPr>
          <p:nvPr/>
        </p:nvPicPr>
        <p:blipFill>
          <a:blip r:embed="rId3"/>
          <a:srcRect l="50535" t="87714" r="38381" b="1332"/>
          <a:stretch>
            <a:fillRect/>
          </a:stretch>
        </p:blipFill>
        <p:spPr>
          <a:xfrm>
            <a:off x="3480360" y="585431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63" name="Dctjpeg.tiff" descr="Dctjpeg.tiff"/>
          <p:cNvPicPr>
            <a:picLocks noChangeAspect="1"/>
          </p:cNvPicPr>
          <p:nvPr/>
        </p:nvPicPr>
        <p:blipFill>
          <a:blip r:embed="rId3"/>
          <a:srcRect l="62970" t="87863" r="25945" b="1183"/>
          <a:stretch>
            <a:fillRect/>
          </a:stretch>
        </p:blipFill>
        <p:spPr>
          <a:xfrm>
            <a:off x="4057494" y="5854310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64" name="Dctjpeg.tiff" descr="Dctjpeg.tiff"/>
          <p:cNvPicPr>
            <a:picLocks noChangeAspect="1"/>
          </p:cNvPicPr>
          <p:nvPr/>
        </p:nvPicPr>
        <p:blipFill>
          <a:blip r:embed="rId3"/>
          <a:srcRect l="75299" t="87564" r="13616" b="1482"/>
          <a:stretch>
            <a:fillRect/>
          </a:stretch>
        </p:blipFill>
        <p:spPr>
          <a:xfrm>
            <a:off x="4634628" y="5854310"/>
            <a:ext cx="411021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265" name="Dctjpeg.tiff" descr="Dctjpeg.tiff"/>
          <p:cNvPicPr>
            <a:picLocks noChangeAspect="1"/>
          </p:cNvPicPr>
          <p:nvPr/>
        </p:nvPicPr>
        <p:blipFill>
          <a:blip r:embed="rId3"/>
          <a:srcRect l="87414" t="87735" r="1502" b="1311"/>
          <a:stretch>
            <a:fillRect/>
          </a:stretch>
        </p:blipFill>
        <p:spPr>
          <a:xfrm>
            <a:off x="5211763" y="5854310"/>
            <a:ext cx="411020" cy="406184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sp>
        <p:nvSpPr>
          <p:cNvPr id="266" name="i = 7"/>
          <p:cNvSpPr txBox="1"/>
          <p:nvPr/>
        </p:nvSpPr>
        <p:spPr>
          <a:xfrm>
            <a:off x="378091" y="5863735"/>
            <a:ext cx="688681" cy="387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/>
          <a:p>
            <a:pPr algn="r">
              <a:spcBef>
                <a:spcPts val="700"/>
              </a:spcBef>
              <a:buFont typeface="Lucida Grande"/>
              <a:defRPr sz="4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100" i="1">
                <a:latin typeface="Times Roman"/>
                <a:ea typeface="Times Roman"/>
                <a:cs typeface="Times Roman"/>
                <a:sym typeface="Times Roman"/>
              </a:rPr>
              <a:t>i = </a:t>
            </a:r>
            <a:r>
              <a:rPr sz="2100">
                <a:latin typeface="Times Roman"/>
                <a:ea typeface="Times Roman"/>
                <a:cs typeface="Times Roman"/>
                <a:sym typeface="Times Roman"/>
              </a:rPr>
              <a:t>7</a:t>
            </a:r>
          </a:p>
        </p:txBody>
      </p:sp>
      <p:sp>
        <p:nvSpPr>
          <p:cNvPr id="267" name="j = 0"/>
          <p:cNvSpPr txBox="1"/>
          <p:nvPr/>
        </p:nvSpPr>
        <p:spPr>
          <a:xfrm>
            <a:off x="1032965" y="6255045"/>
            <a:ext cx="688681" cy="44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>
              <a:spcBef>
                <a:spcPts val="1400"/>
              </a:spcBef>
              <a:buFont typeface="Lucida Grande"/>
              <a:tabLst/>
              <a:defRPr sz="4200" i="1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 b="1" i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100"/>
              <a:t>j = 0</a:t>
            </a:r>
          </a:p>
        </p:txBody>
      </p:sp>
      <p:sp>
        <p:nvSpPr>
          <p:cNvPr id="268" name="j = 7"/>
          <p:cNvSpPr txBox="1"/>
          <p:nvPr/>
        </p:nvSpPr>
        <p:spPr>
          <a:xfrm>
            <a:off x="5117354" y="6255045"/>
            <a:ext cx="688681" cy="44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>
              <a:spcBef>
                <a:spcPts val="1400"/>
              </a:spcBef>
              <a:buFont typeface="Lucida Grande"/>
              <a:tabLst/>
              <a:defRPr sz="4200" i="1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>
              <a:defRPr b="1" i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100"/>
              <a:t>j = 7</a:t>
            </a:r>
          </a:p>
        </p:txBody>
      </p:sp>
      <p:sp>
        <p:nvSpPr>
          <p:cNvPr id="269" name="In JPEG, Apply discrete cosine transform (DCT) to each 8x8 block of image values"/>
          <p:cNvSpPr txBox="1"/>
          <p:nvPr/>
        </p:nvSpPr>
        <p:spPr>
          <a:xfrm>
            <a:off x="5909547" y="2428884"/>
            <a:ext cx="3008601" cy="684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90000"/>
              </a:lnSpc>
              <a:spcBef>
                <a:spcPts val="2500"/>
              </a:spcBef>
              <a:tabLst/>
              <a:defRPr sz="305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525"/>
              <a:t>In JPEG, Apply discrete cosine transform (DCT) to each 8x8 block of image values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JPEG Quantization: Prioritize Low Frequenc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554480">
              <a:defRPr sz="5780"/>
            </a:lvl1pPr>
          </a:lstStyle>
          <a:p>
            <a:r>
              <a:rPr sz="2800" dirty="0"/>
              <a:t>JPEG Quantization: </a:t>
            </a:r>
            <a:r>
              <a:rPr lang="en-US" sz="2800" dirty="0"/>
              <a:t>Save on</a:t>
            </a:r>
            <a:r>
              <a:rPr sz="2800" dirty="0"/>
              <a:t> </a:t>
            </a:r>
            <a:r>
              <a:rPr lang="en-US" sz="2800" dirty="0"/>
              <a:t>High</a:t>
            </a:r>
            <a:r>
              <a:rPr sz="2800" dirty="0"/>
              <a:t> Frequencies</a:t>
            </a:r>
          </a:p>
        </p:txBody>
      </p:sp>
      <p:grpSp>
        <p:nvGrpSpPr>
          <p:cNvPr id="274" name="Group"/>
          <p:cNvGrpSpPr/>
          <p:nvPr/>
        </p:nvGrpSpPr>
        <p:grpSpPr>
          <a:xfrm>
            <a:off x="752822" y="962848"/>
            <a:ext cx="6330256" cy="3940406"/>
            <a:chOff x="0" y="0"/>
            <a:chExt cx="12660511" cy="7880811"/>
          </a:xfrm>
        </p:grpSpPr>
        <p:pic>
          <p:nvPicPr>
            <p:cNvPr id="272" name="Screen Shot 2011-11-17 at 12.07.45 AM.png" descr="Screen Shot 2011-11-17 at 12.07.45 AM.png"/>
            <p:cNvPicPr>
              <a:picLocks noChangeAspect="1"/>
            </p:cNvPicPr>
            <p:nvPr/>
          </p:nvPicPr>
          <p:blipFill>
            <a:blip r:embed="rId3"/>
            <a:srcRect b="59832"/>
            <a:stretch>
              <a:fillRect/>
            </a:stretch>
          </p:blipFill>
          <p:spPr>
            <a:xfrm>
              <a:off x="0" y="0"/>
              <a:ext cx="12660512" cy="31112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3" name="Screen Shot 2011-11-17 at 12.07.45 AM.png" descr="Screen Shot 2011-11-17 at 12.07.45 AM.png"/>
            <p:cNvPicPr>
              <a:picLocks noChangeAspect="1"/>
            </p:cNvPicPr>
            <p:nvPr/>
          </p:nvPicPr>
          <p:blipFill>
            <a:blip r:embed="rId3"/>
            <a:srcRect l="38246" t="50081" r="19470" b="9751"/>
            <a:stretch>
              <a:fillRect/>
            </a:stretch>
          </p:blipFill>
          <p:spPr>
            <a:xfrm>
              <a:off x="943818" y="4587437"/>
              <a:ext cx="5666579" cy="32933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75" name="Quantization Matrix"/>
          <p:cNvSpPr txBox="1"/>
          <p:nvPr/>
        </p:nvSpPr>
        <p:spPr>
          <a:xfrm>
            <a:off x="3916900" y="2712506"/>
            <a:ext cx="3632579" cy="28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200"/>
              <a:t>Quantization Matrix</a:t>
            </a:r>
          </a:p>
        </p:txBody>
      </p:sp>
      <p:sp>
        <p:nvSpPr>
          <p:cNvPr id="276" name="="/>
          <p:cNvSpPr txBox="1"/>
          <p:nvPr/>
        </p:nvSpPr>
        <p:spPr>
          <a:xfrm>
            <a:off x="702515" y="3893945"/>
            <a:ext cx="469470" cy="28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>
              <a:lnSpc>
                <a:spcPct val="90000"/>
              </a:lnSpc>
              <a:tabLst/>
              <a:defRPr sz="5200" b="1"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r>
              <a:rPr sz="2600"/>
              <a:t>=</a:t>
            </a:r>
          </a:p>
        </p:txBody>
      </p:sp>
      <p:sp>
        <p:nvSpPr>
          <p:cNvPr id="277" name="Slide credit: Wikipedia, Pat Hanrahan"/>
          <p:cNvSpPr txBox="1"/>
          <p:nvPr/>
        </p:nvSpPr>
        <p:spPr>
          <a:xfrm>
            <a:off x="6462064" y="6541428"/>
            <a:ext cx="2592056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200"/>
              <a:t>Slide credit: Wikipedia, Pat Hanrahan</a:t>
            </a:r>
          </a:p>
        </p:txBody>
      </p:sp>
      <p:sp>
        <p:nvSpPr>
          <p:cNvPr id="278" name="Result of DCT…"/>
          <p:cNvSpPr txBox="1"/>
          <p:nvPr/>
        </p:nvSpPr>
        <p:spPr>
          <a:xfrm>
            <a:off x="978667" y="2647052"/>
            <a:ext cx="2249014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200"/>
              <a:t>Result of DCT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200"/>
              <a:t>(image encoded in cosine basis)</a:t>
            </a:r>
          </a:p>
        </p:txBody>
      </p:sp>
      <p:sp>
        <p:nvSpPr>
          <p:cNvPr id="279" name="Quantization produces small values for coefficients (only a few bits needed per coefficient)…"/>
          <p:cNvSpPr txBox="1"/>
          <p:nvPr/>
        </p:nvSpPr>
        <p:spPr>
          <a:xfrm>
            <a:off x="383779" y="5403501"/>
            <a:ext cx="8148588" cy="1090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>
              <a:lnSpc>
                <a:spcPct val="90000"/>
              </a:lnSpc>
              <a:spcBef>
                <a:spcPts val="1250"/>
              </a:spcBef>
              <a:buFont typeface="Lucida Grande"/>
              <a:defRPr sz="4200">
                <a:latin typeface="Arial"/>
                <a:ea typeface="Arial"/>
                <a:cs typeface="Arial"/>
                <a:sym typeface="Arial"/>
              </a:defRPr>
            </a:pPr>
            <a:r>
              <a:rPr sz="2100"/>
              <a:t>Quantization produces small values for coefficients (only a few bits needed per coefficient)</a:t>
            </a:r>
          </a:p>
          <a:p>
            <a:pPr>
              <a:lnSpc>
                <a:spcPct val="90000"/>
              </a:lnSpc>
              <a:spcBef>
                <a:spcPts val="1250"/>
              </a:spcBef>
              <a:buFont typeface="Lucida Grande"/>
              <a:defRPr sz="4200">
                <a:latin typeface="Arial"/>
                <a:ea typeface="Arial"/>
                <a:cs typeface="Arial"/>
                <a:sym typeface="Arial"/>
              </a:defRPr>
            </a:pPr>
            <a:r>
              <a:rPr sz="2100"/>
              <a:t>Observe: quantization zeros out many coefficients</a:t>
            </a:r>
          </a:p>
        </p:txBody>
      </p:sp>
      <p:grpSp>
        <p:nvGrpSpPr>
          <p:cNvPr id="283" name="Group"/>
          <p:cNvGrpSpPr/>
          <p:nvPr/>
        </p:nvGrpSpPr>
        <p:grpSpPr>
          <a:xfrm>
            <a:off x="4282113" y="3230144"/>
            <a:ext cx="4518956" cy="2029558"/>
            <a:chOff x="0" y="86974"/>
            <a:chExt cx="9037911" cy="4059113"/>
          </a:xfrm>
        </p:grpSpPr>
        <p:pic>
          <p:nvPicPr>
            <p:cNvPr id="280" name="Screen Shot 2015-11-30 at 1.41.55 AM.png" descr="Screen Shot 2015-11-30 at 1.41.55 A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7900" y="1611401"/>
              <a:ext cx="5192265" cy="253468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76200" dist="38100" dir="2700000" rotWithShape="0">
                <a:srgbClr val="000000">
                  <a:alpha val="53559"/>
                </a:srgbClr>
              </a:outerShdw>
            </a:effectLst>
          </p:spPr>
        </p:pic>
        <p:sp>
          <p:nvSpPr>
            <p:cNvPr id="281" name="Line"/>
            <p:cNvSpPr/>
            <p:nvPr/>
          </p:nvSpPr>
          <p:spPr>
            <a:xfrm>
              <a:off x="903227" y="1601065"/>
              <a:ext cx="1764780" cy="1557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292100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/>
            </a:p>
          </p:txBody>
        </p:sp>
        <p:sp>
          <p:nvSpPr>
            <p:cNvPr id="282" name="Changing JPEG quality setting in your favorite photo app modifies this matrix (“lower quality” = higher values for elements in quantization matrix)"/>
            <p:cNvSpPr/>
            <p:nvPr/>
          </p:nvSpPr>
          <p:spPr>
            <a:xfrm>
              <a:off x="0" y="86974"/>
              <a:ext cx="9037911" cy="1210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l">
                <a:buFont typeface="Lucida Grande"/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1200"/>
                <a:t>Changing JPEG quality setting in your favorite photo app modifies this matrix (“lower quality” = higher values for elements in quantization matrix) 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29FEB0-0F6D-8D1D-A872-8466F6693007}"/>
              </a:ext>
            </a:extLst>
          </p:cNvPr>
          <p:cNvGrpSpPr/>
          <p:nvPr/>
        </p:nvGrpSpPr>
        <p:grpSpPr>
          <a:xfrm>
            <a:off x="7238999" y="1662081"/>
            <a:ext cx="1293367" cy="669665"/>
            <a:chOff x="2173288" y="4102100"/>
            <a:chExt cx="4037012" cy="2667000"/>
          </a:xfrm>
        </p:grpSpPr>
        <p:pic>
          <p:nvPicPr>
            <p:cNvPr id="3" name="Picture 2" descr="CSFchartPslide">
              <a:extLst>
                <a:ext uri="{FF2B5EF4-FFF2-40B4-BE49-F238E27FC236}">
                  <a16:creationId xmlns:a16="http://schemas.microsoft.com/office/drawing/2014/main" id="{9D7541E5-9A09-5BAC-8E20-14104679EB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800" y="4102100"/>
              <a:ext cx="4000500" cy="2667000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C9A1601D-25D5-54A4-4EEE-C5092D0F4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3288" y="4121150"/>
              <a:ext cx="4037012" cy="2520950"/>
            </a:xfrm>
            <a:custGeom>
              <a:avLst/>
              <a:gdLst>
                <a:gd name="T0" fmla="*/ 0 w 4344"/>
                <a:gd name="T1" fmla="*/ 2147483646 h 2806"/>
                <a:gd name="T2" fmla="*/ 2147483646 w 4344"/>
                <a:gd name="T3" fmla="*/ 2147483646 h 2806"/>
                <a:gd name="T4" fmla="*/ 2147483646 w 4344"/>
                <a:gd name="T5" fmla="*/ 2147483646 h 2806"/>
                <a:gd name="T6" fmla="*/ 2147483646 w 4344"/>
                <a:gd name="T7" fmla="*/ 2147483646 h 2806"/>
                <a:gd name="T8" fmla="*/ 2147483646 w 4344"/>
                <a:gd name="T9" fmla="*/ 2147483646 h 28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44"/>
                <a:gd name="T16" fmla="*/ 0 h 2806"/>
                <a:gd name="T17" fmla="*/ 4344 w 4344"/>
                <a:gd name="T18" fmla="*/ 2806 h 28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44" h="2806">
                  <a:moveTo>
                    <a:pt x="0" y="2806"/>
                  </a:moveTo>
                  <a:cubicBezTo>
                    <a:pt x="409" y="2023"/>
                    <a:pt x="818" y="1240"/>
                    <a:pt x="1200" y="778"/>
                  </a:cubicBezTo>
                  <a:cubicBezTo>
                    <a:pt x="1582" y="316"/>
                    <a:pt x="1930" y="68"/>
                    <a:pt x="2292" y="34"/>
                  </a:cubicBezTo>
                  <a:cubicBezTo>
                    <a:pt x="2654" y="0"/>
                    <a:pt x="3030" y="288"/>
                    <a:pt x="3372" y="574"/>
                  </a:cubicBezTo>
                  <a:cubicBezTo>
                    <a:pt x="3714" y="860"/>
                    <a:pt x="4182" y="1554"/>
                    <a:pt x="4344" y="1750"/>
                  </a:cubicBezTo>
                </a:path>
              </a:pathLst>
            </a:custGeom>
            <a:noFill/>
            <a:ln w="762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" grpId="0" animBg="1" advAuto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JPEG: Compression Artifac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JPEG: Compression Artifacts</a:t>
            </a:r>
          </a:p>
        </p:txBody>
      </p:sp>
      <p:pic>
        <p:nvPicPr>
          <p:cNvPr id="288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15900"/>
            <a:ext cx="1905000" cy="1905000"/>
          </a:xfrm>
          <a:prstGeom prst="rect">
            <a:avLst/>
          </a:prstGeom>
          <a:ln w="12700">
            <a:miter lim="400000"/>
          </a:ln>
          <a:effectLst>
            <a:outerShdw blurRad="101600" dist="508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289" name="droppedImage.tiff" descr="droppedImage.tiff"/>
          <p:cNvPicPr>
            <a:picLocks noChangeAspect="1"/>
          </p:cNvPicPr>
          <p:nvPr/>
        </p:nvPicPr>
        <p:blipFill>
          <a:blip r:embed="rId3"/>
          <a:srcRect l="11308" t="11308"/>
          <a:stretch>
            <a:fillRect/>
          </a:stretch>
        </p:blipFill>
        <p:spPr>
          <a:xfrm>
            <a:off x="4574719" y="2245363"/>
            <a:ext cx="3996759" cy="4078325"/>
          </a:xfrm>
          <a:prstGeom prst="rect">
            <a:avLst/>
          </a:prstGeom>
          <a:ln w="12700">
            <a:miter lim="400000"/>
          </a:ln>
          <a:effectLst>
            <a:outerShdw blurRad="101600" dist="508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290" name="droppedImage.tiff" descr="droppedImage.tiff"/>
          <p:cNvPicPr>
            <a:picLocks noChangeAspect="1"/>
          </p:cNvPicPr>
          <p:nvPr/>
        </p:nvPicPr>
        <p:blipFill>
          <a:blip r:embed="rId4"/>
          <a:srcRect l="11059" t="11059"/>
          <a:stretch>
            <a:fillRect/>
          </a:stretch>
        </p:blipFill>
        <p:spPr>
          <a:xfrm>
            <a:off x="452514" y="2235894"/>
            <a:ext cx="3996715" cy="4078280"/>
          </a:xfrm>
          <a:prstGeom prst="rect">
            <a:avLst/>
          </a:prstGeom>
          <a:ln w="12700">
            <a:miter lim="400000"/>
          </a:ln>
          <a:effectLst>
            <a:outerShdw blurRad="101600" dist="50800" dir="2700000" rotWithShape="0">
              <a:srgbClr val="000000">
                <a:alpha val="75000"/>
              </a:srgbClr>
            </a:outerShdw>
          </a:effectLst>
        </p:spPr>
      </p:pic>
      <p:sp>
        <p:nvSpPr>
          <p:cNvPr id="291" name="Low quality"/>
          <p:cNvSpPr txBox="1"/>
          <p:nvPr/>
        </p:nvSpPr>
        <p:spPr>
          <a:xfrm>
            <a:off x="508000" y="2286000"/>
            <a:ext cx="13081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>
              <a:lnSpc>
                <a:spcPct val="90000"/>
              </a:lnSpc>
              <a:spcBef>
                <a:spcPts val="2500"/>
              </a:spcBef>
              <a:buFont typeface="Lucida Grande"/>
              <a:tabLst/>
              <a:defRPr sz="305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sz="1525"/>
              <a:t>Low quality </a:t>
            </a:r>
          </a:p>
        </p:txBody>
      </p:sp>
      <p:sp>
        <p:nvSpPr>
          <p:cNvPr id="292" name="Medium quality"/>
          <p:cNvSpPr txBox="1"/>
          <p:nvPr/>
        </p:nvSpPr>
        <p:spPr>
          <a:xfrm>
            <a:off x="4641850" y="2286000"/>
            <a:ext cx="163195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>
              <a:lnSpc>
                <a:spcPct val="90000"/>
              </a:lnSpc>
              <a:spcBef>
                <a:spcPts val="2500"/>
              </a:spcBef>
              <a:buFont typeface="Lucida Grande"/>
              <a:tabLst/>
              <a:defRPr sz="305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sz="1525"/>
              <a:t>Medium quality </a:t>
            </a:r>
          </a:p>
        </p:txBody>
      </p:sp>
      <p:sp>
        <p:nvSpPr>
          <p:cNvPr id="293" name="Line"/>
          <p:cNvSpPr/>
          <p:nvPr/>
        </p:nvSpPr>
        <p:spPr>
          <a:xfrm flipV="1">
            <a:off x="2117205" y="1586555"/>
            <a:ext cx="1" cy="2669821"/>
          </a:xfrm>
          <a:prstGeom prst="line">
            <a:avLst/>
          </a:prstGeom>
          <a:ln w="76200">
            <a:solidFill>
              <a:schemeClr val="accent4"/>
            </a:solidFill>
            <a:miter lim="400000"/>
            <a:headEnd type="triangle"/>
          </a:ln>
        </p:spPr>
        <p:txBody>
          <a:bodyPr lIns="25400" tIns="25400" rIns="25400" bIns="25400" anchor="ctr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294" name="Line"/>
          <p:cNvSpPr/>
          <p:nvPr/>
        </p:nvSpPr>
        <p:spPr>
          <a:xfrm flipV="1">
            <a:off x="4286715" y="5879074"/>
            <a:ext cx="1" cy="607880"/>
          </a:xfrm>
          <a:prstGeom prst="line">
            <a:avLst/>
          </a:prstGeom>
          <a:ln w="76200">
            <a:solidFill>
              <a:schemeClr val="accent4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pPr defTabSz="2921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295" name="Line"/>
          <p:cNvSpPr/>
          <p:nvPr/>
        </p:nvSpPr>
        <p:spPr>
          <a:xfrm flipV="1">
            <a:off x="4241730" y="1895134"/>
            <a:ext cx="1" cy="769008"/>
          </a:xfrm>
          <a:prstGeom prst="line">
            <a:avLst/>
          </a:prstGeom>
          <a:ln w="76200">
            <a:solidFill>
              <a:schemeClr val="accent4"/>
            </a:solidFill>
            <a:miter lim="400000"/>
            <a:headEnd type="triangle"/>
          </a:ln>
        </p:spPr>
        <p:txBody>
          <a:bodyPr lIns="25400" tIns="25400" rIns="25400" bIns="25400" anchor="ctr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296" name="Noticeable 8x8 pixel block boundaries"/>
          <p:cNvSpPr txBox="1"/>
          <p:nvPr/>
        </p:nvSpPr>
        <p:spPr>
          <a:xfrm>
            <a:off x="428613" y="1231843"/>
            <a:ext cx="2733121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buFont typeface="Lucida Grande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sz="1200"/>
              <a:t>Noticeable 8x8 pixel block boundaries </a:t>
            </a:r>
          </a:p>
        </p:txBody>
      </p:sp>
      <p:sp>
        <p:nvSpPr>
          <p:cNvPr id="297" name="Noticeable error near large color gradients"/>
          <p:cNvSpPr txBox="1"/>
          <p:nvPr/>
        </p:nvSpPr>
        <p:spPr>
          <a:xfrm>
            <a:off x="2728913" y="1624149"/>
            <a:ext cx="2985689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buFont typeface="Lucida Grande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sz="1200"/>
              <a:t>Noticeable error near large color gradients</a:t>
            </a:r>
          </a:p>
        </p:txBody>
      </p:sp>
      <p:sp>
        <p:nvSpPr>
          <p:cNvPr id="298" name="Low-frequency regions of image represented accurately even under high compression"/>
          <p:cNvSpPr txBox="1"/>
          <p:nvPr/>
        </p:nvSpPr>
        <p:spPr>
          <a:xfrm>
            <a:off x="896969" y="6485707"/>
            <a:ext cx="593656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buFont typeface="Lucida Grande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sz="1200"/>
              <a:t>Low-frequency regions of image represented accurately even under high compression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Lossless Compression of Quantized DCT Valu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298447">
              <a:defRPr sz="5537"/>
            </a:lvl1pPr>
          </a:lstStyle>
          <a:p>
            <a:r>
              <a:rPr sz="2400" dirty="0"/>
              <a:t>Lossless Compression of Quantized DCT Values</a:t>
            </a:r>
          </a:p>
        </p:txBody>
      </p:sp>
      <p:pic>
        <p:nvPicPr>
          <p:cNvPr id="301" name="JPEG_ZigZag.png" descr="JPEG_ZigZa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000" y="1392783"/>
            <a:ext cx="3346451" cy="3346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Screen Shot 2011-11-17 at 12.10.37 AM.png" descr="Screen Shot 2011-11-17 at 12.10.37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50" y="1654499"/>
            <a:ext cx="2781993" cy="1713852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Image credit: Wikipedia"/>
          <p:cNvSpPr txBox="1"/>
          <p:nvPr/>
        </p:nvSpPr>
        <p:spPr>
          <a:xfrm>
            <a:off x="7357351" y="6521889"/>
            <a:ext cx="1710854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r">
              <a:defRPr>
                <a:solidFill>
                  <a:srgbClr val="53585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rPr sz="1200"/>
              <a:t>Image credit: Wikipedia</a:t>
            </a:r>
          </a:p>
        </p:txBody>
      </p:sp>
      <p:sp>
        <p:nvSpPr>
          <p:cNvPr id="304" name="Quantized DCT Values"/>
          <p:cNvSpPr txBox="1"/>
          <p:nvPr/>
        </p:nvSpPr>
        <p:spPr>
          <a:xfrm>
            <a:off x="765267" y="3613493"/>
            <a:ext cx="1642629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buFont typeface="Lucida Grande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sz="1200"/>
              <a:t>Quantized DCT Values </a:t>
            </a:r>
          </a:p>
        </p:txBody>
      </p:sp>
      <p:sp>
        <p:nvSpPr>
          <p:cNvPr id="305" name="Reordering"/>
          <p:cNvSpPr txBox="1"/>
          <p:nvPr/>
        </p:nvSpPr>
        <p:spPr>
          <a:xfrm>
            <a:off x="6674019" y="4753585"/>
            <a:ext cx="814775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buFont typeface="Lucida Grande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sz="1200"/>
              <a:t>Reordering</a:t>
            </a:r>
          </a:p>
        </p:txBody>
      </p:sp>
      <p:sp>
        <p:nvSpPr>
          <p:cNvPr id="306" name="Entropy encoding: (lossless)…"/>
          <p:cNvSpPr txBox="1"/>
          <p:nvPr/>
        </p:nvSpPr>
        <p:spPr>
          <a:xfrm>
            <a:off x="562298" y="4534393"/>
            <a:ext cx="4000967" cy="1721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lnSpc>
                <a:spcPct val="90000"/>
              </a:lnSpc>
              <a:spcBef>
                <a:spcPts val="1250"/>
              </a:spcBef>
              <a:buFont typeface="Lucida Grande"/>
              <a:defRPr sz="4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sz="2100"/>
              <a:t>Entropy encoding: (lossless)</a:t>
            </a:r>
          </a:p>
          <a:p>
            <a:pPr>
              <a:lnSpc>
                <a:spcPct val="90000"/>
              </a:lnSpc>
              <a:spcBef>
                <a:spcPts val="1250"/>
              </a:spcBef>
              <a:buFont typeface="Lucida Grande"/>
              <a:defRPr sz="4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sz="2100"/>
              <a:t>Reorder values</a:t>
            </a:r>
          </a:p>
          <a:p>
            <a:pPr>
              <a:lnSpc>
                <a:spcPct val="90000"/>
              </a:lnSpc>
              <a:spcBef>
                <a:spcPts val="1250"/>
              </a:spcBef>
              <a:buFont typeface="Lucida Grande"/>
              <a:defRPr sz="4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sz="2100"/>
              <a:t>Run-length encode (RLE) 0’s</a:t>
            </a:r>
          </a:p>
          <a:p>
            <a:pPr>
              <a:lnSpc>
                <a:spcPct val="90000"/>
              </a:lnSpc>
              <a:spcBef>
                <a:spcPts val="1250"/>
              </a:spcBef>
              <a:buFont typeface="Lucida Grande"/>
              <a:defRPr sz="4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sz="2100"/>
              <a:t>Huffman encode non-zero values</a:t>
            </a:r>
          </a:p>
        </p:txBody>
      </p:sp>
      <p:grpSp>
        <p:nvGrpSpPr>
          <p:cNvPr id="371" name="Group"/>
          <p:cNvGrpSpPr/>
          <p:nvPr/>
        </p:nvGrpSpPr>
        <p:grpSpPr>
          <a:xfrm>
            <a:off x="3254520" y="1582539"/>
            <a:ext cx="2162303" cy="1857772"/>
            <a:chOff x="0" y="0"/>
            <a:chExt cx="4324604" cy="3715542"/>
          </a:xfrm>
        </p:grpSpPr>
        <p:pic>
          <p:nvPicPr>
            <p:cNvPr id="307" name="Dctjpeg.tiff" descr="Dctjpeg.tiff"/>
            <p:cNvPicPr>
              <a:picLocks noChangeAspect="1"/>
            </p:cNvPicPr>
            <p:nvPr/>
          </p:nvPicPr>
          <p:blipFill>
            <a:blip r:embed="rId5"/>
            <a:srcRect l="1369" t="1369" r="87546" b="87677"/>
            <a:stretch>
              <a:fillRect/>
            </a:stretch>
          </p:blipFill>
          <p:spPr>
            <a:xfrm>
              <a:off x="0" y="0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08" name="Dctjpeg.tiff" descr="Dctjpeg.tiff"/>
            <p:cNvPicPr>
              <a:picLocks noChangeAspect="1"/>
            </p:cNvPicPr>
            <p:nvPr/>
          </p:nvPicPr>
          <p:blipFill>
            <a:blip r:embed="rId5"/>
            <a:srcRect l="13570" t="1519" r="75346" b="87527"/>
            <a:stretch>
              <a:fillRect/>
            </a:stretch>
          </p:blipFill>
          <p:spPr>
            <a:xfrm>
              <a:off x="560750" y="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09" name="Dctjpeg.tiff" descr="Dctjpeg.tiff"/>
            <p:cNvPicPr>
              <a:picLocks noChangeAspect="1"/>
            </p:cNvPicPr>
            <p:nvPr/>
          </p:nvPicPr>
          <p:blipFill>
            <a:blip r:embed="rId5"/>
            <a:srcRect l="26113" t="1198" r="62803" b="87848"/>
            <a:stretch>
              <a:fillRect/>
            </a:stretch>
          </p:blipFill>
          <p:spPr>
            <a:xfrm>
              <a:off x="1121500" y="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10" name="Dctjpeg.tiff" descr="Dctjpeg.tiff"/>
            <p:cNvPicPr>
              <a:picLocks noChangeAspect="1"/>
            </p:cNvPicPr>
            <p:nvPr/>
          </p:nvPicPr>
          <p:blipFill>
            <a:blip r:embed="rId5"/>
            <a:srcRect l="38291" t="1198" r="50624" b="87848"/>
            <a:stretch>
              <a:fillRect/>
            </a:stretch>
          </p:blipFill>
          <p:spPr>
            <a:xfrm>
              <a:off x="1682251" y="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11" name="Dctjpeg.tiff" descr="Dctjpeg.tiff"/>
            <p:cNvPicPr>
              <a:picLocks noChangeAspect="1"/>
            </p:cNvPicPr>
            <p:nvPr/>
          </p:nvPicPr>
          <p:blipFill>
            <a:blip r:embed="rId5"/>
            <a:srcRect l="50492" t="1198" r="38424" b="87848"/>
            <a:stretch>
              <a:fillRect/>
            </a:stretch>
          </p:blipFill>
          <p:spPr>
            <a:xfrm>
              <a:off x="2243001" y="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12" name="Dctjpeg.tiff" descr="Dctjpeg.tiff"/>
            <p:cNvPicPr>
              <a:picLocks noChangeAspect="1"/>
            </p:cNvPicPr>
            <p:nvPr/>
          </p:nvPicPr>
          <p:blipFill>
            <a:blip r:embed="rId5"/>
            <a:srcRect l="63035" t="1519" r="25881" b="87527"/>
            <a:stretch>
              <a:fillRect/>
            </a:stretch>
          </p:blipFill>
          <p:spPr>
            <a:xfrm>
              <a:off x="2803697" y="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13" name="Dctjpeg.tiff" descr="Dctjpeg.tiff"/>
            <p:cNvPicPr>
              <a:picLocks noChangeAspect="1"/>
            </p:cNvPicPr>
            <p:nvPr/>
          </p:nvPicPr>
          <p:blipFill>
            <a:blip r:embed="rId5"/>
            <a:srcRect l="75214" t="1198" r="13702" b="87848"/>
            <a:stretch>
              <a:fillRect/>
            </a:stretch>
          </p:blipFill>
          <p:spPr>
            <a:xfrm>
              <a:off x="3364502" y="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14" name="Dctjpeg.tiff" descr="Dctjpeg.tiff"/>
            <p:cNvPicPr>
              <a:picLocks noChangeAspect="1"/>
            </p:cNvPicPr>
            <p:nvPr/>
          </p:nvPicPr>
          <p:blipFill>
            <a:blip r:embed="rId5"/>
            <a:srcRect l="87756" t="1519" r="1159" b="87527"/>
            <a:stretch>
              <a:fillRect/>
            </a:stretch>
          </p:blipFill>
          <p:spPr>
            <a:xfrm>
              <a:off x="3925253" y="0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15" name="Dctjpeg.tiff" descr="Dctjpeg.tiff"/>
            <p:cNvPicPr>
              <a:picLocks noChangeAspect="1"/>
            </p:cNvPicPr>
            <p:nvPr/>
          </p:nvPicPr>
          <p:blipFill>
            <a:blip r:embed="rId5"/>
            <a:srcRect l="1369" t="13698" r="87546" b="75348"/>
            <a:stretch>
              <a:fillRect/>
            </a:stretch>
          </p:blipFill>
          <p:spPr>
            <a:xfrm>
              <a:off x="0" y="466480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16" name="Dctjpeg.tiff" descr="Dctjpeg.tiff"/>
            <p:cNvPicPr>
              <a:picLocks noChangeAspect="1"/>
            </p:cNvPicPr>
            <p:nvPr/>
          </p:nvPicPr>
          <p:blipFill>
            <a:blip r:embed="rId5"/>
            <a:srcRect l="13570" t="13848" r="75346" b="75198"/>
            <a:stretch>
              <a:fillRect/>
            </a:stretch>
          </p:blipFill>
          <p:spPr>
            <a:xfrm>
              <a:off x="560750" y="46648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17" name="Dctjpeg.tiff" descr="Dctjpeg.tiff"/>
            <p:cNvPicPr>
              <a:picLocks noChangeAspect="1"/>
            </p:cNvPicPr>
            <p:nvPr/>
          </p:nvPicPr>
          <p:blipFill>
            <a:blip r:embed="rId5"/>
            <a:srcRect l="25963" t="13720" r="62953" b="75326"/>
            <a:stretch>
              <a:fillRect/>
            </a:stretch>
          </p:blipFill>
          <p:spPr>
            <a:xfrm>
              <a:off x="1121500" y="46648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18" name="Dctjpeg.tiff" descr="Dctjpeg.tiff"/>
            <p:cNvPicPr>
              <a:picLocks noChangeAspect="1"/>
            </p:cNvPicPr>
            <p:nvPr/>
          </p:nvPicPr>
          <p:blipFill>
            <a:blip r:embed="rId5"/>
            <a:srcRect l="38291" t="13698" r="50624" b="75348"/>
            <a:stretch>
              <a:fillRect/>
            </a:stretch>
          </p:blipFill>
          <p:spPr>
            <a:xfrm>
              <a:off x="1682251" y="46648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19" name="Dctjpeg.tiff" descr="Dctjpeg.tiff"/>
            <p:cNvPicPr>
              <a:picLocks noChangeAspect="1"/>
            </p:cNvPicPr>
            <p:nvPr/>
          </p:nvPicPr>
          <p:blipFill>
            <a:blip r:embed="rId5"/>
            <a:srcRect l="50492" t="13720" r="38424" b="75326"/>
            <a:stretch>
              <a:fillRect/>
            </a:stretch>
          </p:blipFill>
          <p:spPr>
            <a:xfrm>
              <a:off x="2243001" y="46648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20" name="Dctjpeg.tiff" descr="Dctjpeg.tiff"/>
            <p:cNvPicPr>
              <a:picLocks noChangeAspect="1"/>
            </p:cNvPicPr>
            <p:nvPr/>
          </p:nvPicPr>
          <p:blipFill>
            <a:blip r:embed="rId5"/>
            <a:srcRect l="62842" t="13869" r="26074" b="75177"/>
            <a:stretch>
              <a:fillRect/>
            </a:stretch>
          </p:blipFill>
          <p:spPr>
            <a:xfrm>
              <a:off x="2803697" y="46648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21" name="Dctjpeg.tiff" descr="Dctjpeg.tiff"/>
            <p:cNvPicPr>
              <a:picLocks noChangeAspect="1"/>
            </p:cNvPicPr>
            <p:nvPr/>
          </p:nvPicPr>
          <p:blipFill>
            <a:blip r:embed="rId5"/>
            <a:srcRect l="75342" t="13720" r="13574" b="75326"/>
            <a:stretch>
              <a:fillRect/>
            </a:stretch>
          </p:blipFill>
          <p:spPr>
            <a:xfrm>
              <a:off x="3364502" y="46648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22" name="Dctjpeg.tiff" descr="Dctjpeg.tiff"/>
            <p:cNvPicPr>
              <a:picLocks noChangeAspect="1"/>
            </p:cNvPicPr>
            <p:nvPr/>
          </p:nvPicPr>
          <p:blipFill>
            <a:blip r:embed="rId5"/>
            <a:srcRect l="87735" t="13720" r="1181" b="75326"/>
            <a:stretch>
              <a:fillRect/>
            </a:stretch>
          </p:blipFill>
          <p:spPr>
            <a:xfrm>
              <a:off x="3925253" y="466480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23" name="Dctjpeg.tiff" descr="Dctjpeg.tiff"/>
            <p:cNvPicPr>
              <a:picLocks noChangeAspect="1"/>
            </p:cNvPicPr>
            <p:nvPr/>
          </p:nvPicPr>
          <p:blipFill>
            <a:blip r:embed="rId5"/>
            <a:srcRect l="1369" t="26220" r="87546" b="62826"/>
            <a:stretch>
              <a:fillRect/>
            </a:stretch>
          </p:blipFill>
          <p:spPr>
            <a:xfrm>
              <a:off x="0" y="923706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24" name="Dctjpeg.tiff" descr="Dctjpeg.tiff"/>
            <p:cNvPicPr>
              <a:picLocks noChangeAspect="1"/>
            </p:cNvPicPr>
            <p:nvPr/>
          </p:nvPicPr>
          <p:blipFill>
            <a:blip r:embed="rId5"/>
            <a:srcRect l="13591" t="26198" r="75324" b="62848"/>
            <a:stretch>
              <a:fillRect/>
            </a:stretch>
          </p:blipFill>
          <p:spPr>
            <a:xfrm>
              <a:off x="560750" y="923706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25" name="Dctjpeg.tiff" descr="Dctjpeg.tiff"/>
            <p:cNvPicPr>
              <a:picLocks noChangeAspect="1"/>
            </p:cNvPicPr>
            <p:nvPr/>
          </p:nvPicPr>
          <p:blipFill>
            <a:blip r:embed="rId5"/>
            <a:srcRect l="25963" t="25920" r="62953" b="63126"/>
            <a:stretch>
              <a:fillRect/>
            </a:stretch>
          </p:blipFill>
          <p:spPr>
            <a:xfrm>
              <a:off x="1121500" y="923706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26" name="Dctjpeg.tiff" descr="Dctjpeg.tiff"/>
            <p:cNvPicPr>
              <a:picLocks noChangeAspect="1"/>
            </p:cNvPicPr>
            <p:nvPr/>
          </p:nvPicPr>
          <p:blipFill>
            <a:blip r:embed="rId5"/>
            <a:srcRect l="38313" t="26220" r="50603" b="62826"/>
            <a:stretch>
              <a:fillRect/>
            </a:stretch>
          </p:blipFill>
          <p:spPr>
            <a:xfrm>
              <a:off x="1682251" y="923706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27" name="Dctjpeg.tiff" descr="Dctjpeg.tiff"/>
            <p:cNvPicPr>
              <a:picLocks noChangeAspect="1"/>
            </p:cNvPicPr>
            <p:nvPr/>
          </p:nvPicPr>
          <p:blipFill>
            <a:blip r:embed="rId5"/>
            <a:srcRect l="50642" t="25920" r="38274" b="63126"/>
            <a:stretch>
              <a:fillRect/>
            </a:stretch>
          </p:blipFill>
          <p:spPr>
            <a:xfrm>
              <a:off x="2243001" y="923706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28" name="Dctjpeg.tiff" descr="Dctjpeg.tiff"/>
            <p:cNvPicPr>
              <a:picLocks noChangeAspect="1"/>
            </p:cNvPicPr>
            <p:nvPr/>
          </p:nvPicPr>
          <p:blipFill>
            <a:blip r:embed="rId5"/>
            <a:srcRect l="62992" t="25920" r="25924" b="63126"/>
            <a:stretch>
              <a:fillRect/>
            </a:stretch>
          </p:blipFill>
          <p:spPr>
            <a:xfrm>
              <a:off x="2803752" y="923706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29" name="Dctjpeg.tiff" descr="Dctjpeg.tiff"/>
            <p:cNvPicPr>
              <a:picLocks noChangeAspect="1"/>
            </p:cNvPicPr>
            <p:nvPr/>
          </p:nvPicPr>
          <p:blipFill>
            <a:blip r:embed="rId5"/>
            <a:srcRect l="75342" t="26241" r="13574" b="62805"/>
            <a:stretch>
              <a:fillRect/>
            </a:stretch>
          </p:blipFill>
          <p:spPr>
            <a:xfrm>
              <a:off x="3364502" y="923706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30" name="Dctjpeg.tiff" descr="Dctjpeg.tiff"/>
            <p:cNvPicPr>
              <a:picLocks noChangeAspect="1"/>
            </p:cNvPicPr>
            <p:nvPr/>
          </p:nvPicPr>
          <p:blipFill>
            <a:blip r:embed="rId5"/>
            <a:srcRect l="87735" t="25920" r="1181" b="63126"/>
            <a:stretch>
              <a:fillRect/>
            </a:stretch>
          </p:blipFill>
          <p:spPr>
            <a:xfrm>
              <a:off x="3925253" y="923706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31" name="Dctjpeg.tiff" descr="Dctjpeg.tiff"/>
            <p:cNvPicPr>
              <a:picLocks noChangeAspect="1"/>
            </p:cNvPicPr>
            <p:nvPr/>
          </p:nvPicPr>
          <p:blipFill>
            <a:blip r:embed="rId5"/>
            <a:srcRect l="1348" t="38420" r="87568" b="50626"/>
            <a:stretch>
              <a:fillRect/>
            </a:stretch>
          </p:blipFill>
          <p:spPr>
            <a:xfrm>
              <a:off x="0" y="1387101"/>
              <a:ext cx="399352" cy="394654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32" name="Dctjpeg.tiff" descr="Dctjpeg.tiff"/>
            <p:cNvPicPr>
              <a:picLocks noChangeAspect="1"/>
            </p:cNvPicPr>
            <p:nvPr/>
          </p:nvPicPr>
          <p:blipFill>
            <a:blip r:embed="rId5"/>
            <a:srcRect l="13741" t="38548" r="75175" b="50498"/>
            <a:stretch>
              <a:fillRect/>
            </a:stretch>
          </p:blipFill>
          <p:spPr>
            <a:xfrm>
              <a:off x="560750" y="1387101"/>
              <a:ext cx="399353" cy="394654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33" name="Dctjpeg.tiff" descr="Dctjpeg.tiff"/>
            <p:cNvPicPr>
              <a:picLocks noChangeAspect="1"/>
            </p:cNvPicPr>
            <p:nvPr/>
          </p:nvPicPr>
          <p:blipFill>
            <a:blip r:embed="rId5"/>
            <a:srcRect l="25963" t="38120" r="62953" b="50926"/>
            <a:stretch>
              <a:fillRect/>
            </a:stretch>
          </p:blipFill>
          <p:spPr>
            <a:xfrm>
              <a:off x="1121500" y="1387101"/>
              <a:ext cx="399353" cy="394654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34" name="Dctjpeg.tiff" descr="Dctjpeg.tiff"/>
            <p:cNvPicPr>
              <a:picLocks noChangeAspect="1"/>
            </p:cNvPicPr>
            <p:nvPr/>
          </p:nvPicPr>
          <p:blipFill>
            <a:blip r:embed="rId5"/>
            <a:srcRect l="38163" t="38441" r="50752" b="50605"/>
            <a:stretch>
              <a:fillRect/>
            </a:stretch>
          </p:blipFill>
          <p:spPr>
            <a:xfrm>
              <a:off x="1682251" y="1387101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35" name="Dctjpeg.tiff" descr="Dctjpeg.tiff"/>
            <p:cNvPicPr>
              <a:picLocks noChangeAspect="1"/>
            </p:cNvPicPr>
            <p:nvPr/>
          </p:nvPicPr>
          <p:blipFill>
            <a:blip r:embed="rId5"/>
            <a:srcRect l="50642" t="38441" r="38274" b="50605"/>
            <a:stretch>
              <a:fillRect/>
            </a:stretch>
          </p:blipFill>
          <p:spPr>
            <a:xfrm>
              <a:off x="2243001" y="1387101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36" name="Dctjpeg.tiff" descr="Dctjpeg.tiff"/>
            <p:cNvPicPr>
              <a:picLocks noChangeAspect="1"/>
            </p:cNvPicPr>
            <p:nvPr/>
          </p:nvPicPr>
          <p:blipFill>
            <a:blip r:embed="rId5"/>
            <a:srcRect l="62992" t="38120" r="25924" b="50926"/>
            <a:stretch>
              <a:fillRect/>
            </a:stretch>
          </p:blipFill>
          <p:spPr>
            <a:xfrm>
              <a:off x="2803752" y="1387101"/>
              <a:ext cx="399352" cy="394654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37" name="Dctjpeg.tiff" descr="Dctjpeg.tiff"/>
            <p:cNvPicPr>
              <a:picLocks noChangeAspect="1"/>
            </p:cNvPicPr>
            <p:nvPr/>
          </p:nvPicPr>
          <p:blipFill>
            <a:blip r:embed="rId5"/>
            <a:srcRect l="75342" t="38441" r="13574" b="50605"/>
            <a:stretch>
              <a:fillRect/>
            </a:stretch>
          </p:blipFill>
          <p:spPr>
            <a:xfrm>
              <a:off x="3364502" y="1387101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38" name="Dctjpeg.tiff" descr="Dctjpeg.tiff"/>
            <p:cNvPicPr>
              <a:picLocks noChangeAspect="1"/>
            </p:cNvPicPr>
            <p:nvPr/>
          </p:nvPicPr>
          <p:blipFill>
            <a:blip r:embed="rId5"/>
            <a:srcRect l="87735" t="38441" r="1181" b="50605"/>
            <a:stretch>
              <a:fillRect/>
            </a:stretch>
          </p:blipFill>
          <p:spPr>
            <a:xfrm>
              <a:off x="3925253" y="1387101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39" name="Dctjpeg.tiff" descr="Dctjpeg.tiff"/>
            <p:cNvPicPr>
              <a:picLocks noChangeAspect="1"/>
            </p:cNvPicPr>
            <p:nvPr/>
          </p:nvPicPr>
          <p:blipFill>
            <a:blip r:embed="rId5"/>
            <a:srcRect l="1348" t="50620" r="87568" b="38426"/>
            <a:stretch>
              <a:fillRect/>
            </a:stretch>
          </p:blipFill>
          <p:spPr>
            <a:xfrm>
              <a:off x="0" y="1847412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40" name="Dctjpeg.tiff" descr="Dctjpeg.tiff"/>
            <p:cNvPicPr>
              <a:picLocks noChangeAspect="1"/>
            </p:cNvPicPr>
            <p:nvPr/>
          </p:nvPicPr>
          <p:blipFill>
            <a:blip r:embed="rId5"/>
            <a:srcRect l="13741" t="50749" r="75175" b="38297"/>
            <a:stretch>
              <a:fillRect/>
            </a:stretch>
          </p:blipFill>
          <p:spPr>
            <a:xfrm>
              <a:off x="560750" y="1847412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41" name="Dctjpeg.tiff" descr="Dctjpeg.tiff"/>
            <p:cNvPicPr>
              <a:picLocks noChangeAspect="1"/>
            </p:cNvPicPr>
            <p:nvPr/>
          </p:nvPicPr>
          <p:blipFill>
            <a:blip r:embed="rId5"/>
            <a:srcRect l="25941" t="50642" r="62974" b="38404"/>
            <a:stretch>
              <a:fillRect/>
            </a:stretch>
          </p:blipFill>
          <p:spPr>
            <a:xfrm>
              <a:off x="1115331" y="1847412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42" name="Dctjpeg.tiff" descr="Dctjpeg.tiff"/>
            <p:cNvPicPr>
              <a:picLocks noChangeAspect="1"/>
            </p:cNvPicPr>
            <p:nvPr/>
          </p:nvPicPr>
          <p:blipFill>
            <a:blip r:embed="rId5"/>
            <a:srcRect l="38356" t="50791" r="50560" b="38254"/>
            <a:stretch>
              <a:fillRect/>
            </a:stretch>
          </p:blipFill>
          <p:spPr>
            <a:xfrm>
              <a:off x="1682251" y="1847412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43" name="Dctjpeg.tiff" descr="Dctjpeg.tiff"/>
            <p:cNvPicPr>
              <a:picLocks noChangeAspect="1"/>
            </p:cNvPicPr>
            <p:nvPr/>
          </p:nvPicPr>
          <p:blipFill>
            <a:blip r:embed="rId5"/>
            <a:srcRect l="50620" t="50620" r="38295" b="38426"/>
            <a:stretch>
              <a:fillRect/>
            </a:stretch>
          </p:blipFill>
          <p:spPr>
            <a:xfrm>
              <a:off x="2243001" y="1847412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44" name="Dctjpeg.tiff" descr="Dctjpeg.tiff"/>
            <p:cNvPicPr>
              <a:picLocks noChangeAspect="1"/>
            </p:cNvPicPr>
            <p:nvPr/>
          </p:nvPicPr>
          <p:blipFill>
            <a:blip r:embed="rId5"/>
            <a:srcRect l="62842" t="50791" r="26074" b="38254"/>
            <a:stretch>
              <a:fillRect/>
            </a:stretch>
          </p:blipFill>
          <p:spPr>
            <a:xfrm>
              <a:off x="2803752" y="1847412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45" name="Dctjpeg.tiff" descr="Dctjpeg.tiff"/>
            <p:cNvPicPr>
              <a:picLocks noChangeAspect="1"/>
            </p:cNvPicPr>
            <p:nvPr/>
          </p:nvPicPr>
          <p:blipFill>
            <a:blip r:embed="rId5"/>
            <a:srcRect l="75192" t="50642" r="13723" b="38404"/>
            <a:stretch>
              <a:fillRect/>
            </a:stretch>
          </p:blipFill>
          <p:spPr>
            <a:xfrm>
              <a:off x="3364502" y="1847412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46" name="Dctjpeg.tiff" descr="Dctjpeg.tiff"/>
            <p:cNvPicPr>
              <a:picLocks noChangeAspect="1"/>
            </p:cNvPicPr>
            <p:nvPr/>
          </p:nvPicPr>
          <p:blipFill>
            <a:blip r:embed="rId5"/>
            <a:srcRect l="87735" t="50642" r="1181" b="38404"/>
            <a:stretch>
              <a:fillRect/>
            </a:stretch>
          </p:blipFill>
          <p:spPr>
            <a:xfrm>
              <a:off x="3925253" y="1847412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47" name="Dctjpeg.tiff" descr="Dctjpeg.tiff"/>
            <p:cNvPicPr>
              <a:picLocks noChangeAspect="1"/>
            </p:cNvPicPr>
            <p:nvPr/>
          </p:nvPicPr>
          <p:blipFill>
            <a:blip r:embed="rId5"/>
            <a:srcRect l="1198" t="62821" r="87717" b="26225"/>
            <a:stretch>
              <a:fillRect/>
            </a:stretch>
          </p:blipFill>
          <p:spPr>
            <a:xfrm>
              <a:off x="0" y="2335487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48" name="Dctjpeg.tiff" descr="Dctjpeg.tiff"/>
            <p:cNvPicPr>
              <a:picLocks noChangeAspect="1"/>
            </p:cNvPicPr>
            <p:nvPr/>
          </p:nvPicPr>
          <p:blipFill>
            <a:blip r:embed="rId5"/>
            <a:srcRect l="13741" t="62949" r="75175" b="26097"/>
            <a:stretch>
              <a:fillRect/>
            </a:stretch>
          </p:blipFill>
          <p:spPr>
            <a:xfrm>
              <a:off x="560750" y="2335486"/>
              <a:ext cx="399353" cy="394654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49" name="Dctjpeg.tiff" descr="Dctjpeg.tiff"/>
            <p:cNvPicPr>
              <a:picLocks noChangeAspect="1"/>
            </p:cNvPicPr>
            <p:nvPr/>
          </p:nvPicPr>
          <p:blipFill>
            <a:blip r:embed="rId5"/>
            <a:srcRect l="25791" t="62842" r="63124" b="26204"/>
            <a:stretch>
              <a:fillRect/>
            </a:stretch>
          </p:blipFill>
          <p:spPr>
            <a:xfrm>
              <a:off x="1121500" y="2335487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50" name="Dctjpeg.tiff" descr="Dctjpeg.tiff"/>
            <p:cNvPicPr>
              <a:picLocks noChangeAspect="1"/>
            </p:cNvPicPr>
            <p:nvPr/>
          </p:nvPicPr>
          <p:blipFill>
            <a:blip r:embed="rId5"/>
            <a:srcRect l="38356" t="63163" r="50560" b="25883"/>
            <a:stretch>
              <a:fillRect/>
            </a:stretch>
          </p:blipFill>
          <p:spPr>
            <a:xfrm>
              <a:off x="1682251" y="2335486"/>
              <a:ext cx="399353" cy="394654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51" name="Dctjpeg.tiff" descr="Dctjpeg.tiff"/>
            <p:cNvPicPr>
              <a:picLocks noChangeAspect="1"/>
            </p:cNvPicPr>
            <p:nvPr/>
          </p:nvPicPr>
          <p:blipFill>
            <a:blip r:embed="rId5"/>
            <a:srcRect l="50599" t="62821" r="38317" b="26225"/>
            <a:stretch>
              <a:fillRect/>
            </a:stretch>
          </p:blipFill>
          <p:spPr>
            <a:xfrm>
              <a:off x="2243001" y="2335487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52" name="Dctjpeg.tiff" descr="Dctjpeg.tiff"/>
            <p:cNvPicPr>
              <a:picLocks noChangeAspect="1"/>
            </p:cNvPicPr>
            <p:nvPr/>
          </p:nvPicPr>
          <p:blipFill>
            <a:blip r:embed="rId5"/>
            <a:srcRect l="62842" t="62992" r="26074" b="26054"/>
            <a:stretch>
              <a:fillRect/>
            </a:stretch>
          </p:blipFill>
          <p:spPr>
            <a:xfrm>
              <a:off x="2803752" y="2335487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53" name="Dctjpeg.tiff" descr="Dctjpeg.tiff"/>
            <p:cNvPicPr>
              <a:picLocks noChangeAspect="1"/>
            </p:cNvPicPr>
            <p:nvPr/>
          </p:nvPicPr>
          <p:blipFill>
            <a:blip r:embed="rId5"/>
            <a:srcRect l="75342" t="63163" r="13574" b="25883"/>
            <a:stretch>
              <a:fillRect/>
            </a:stretch>
          </p:blipFill>
          <p:spPr>
            <a:xfrm>
              <a:off x="3364502" y="2335486"/>
              <a:ext cx="399353" cy="394654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54" name="Dctjpeg.tiff" descr="Dctjpeg.tiff"/>
            <p:cNvPicPr>
              <a:picLocks noChangeAspect="1"/>
            </p:cNvPicPr>
            <p:nvPr/>
          </p:nvPicPr>
          <p:blipFill>
            <a:blip r:embed="rId5"/>
            <a:srcRect l="87735" t="62842" r="1181" b="26204"/>
            <a:stretch>
              <a:fillRect/>
            </a:stretch>
          </p:blipFill>
          <p:spPr>
            <a:xfrm>
              <a:off x="3925253" y="2335487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55" name="Dctjpeg.tiff" descr="Dctjpeg.tiff"/>
            <p:cNvPicPr>
              <a:picLocks noChangeAspect="1"/>
            </p:cNvPicPr>
            <p:nvPr/>
          </p:nvPicPr>
          <p:blipFill>
            <a:blip r:embed="rId5"/>
            <a:srcRect l="1327" t="75492" r="87589" b="13554"/>
            <a:stretch>
              <a:fillRect/>
            </a:stretch>
          </p:blipFill>
          <p:spPr>
            <a:xfrm>
              <a:off x="0" y="2826646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56" name="Dctjpeg.tiff" descr="Dctjpeg.tiff"/>
            <p:cNvPicPr>
              <a:picLocks noChangeAspect="1"/>
            </p:cNvPicPr>
            <p:nvPr/>
          </p:nvPicPr>
          <p:blipFill>
            <a:blip r:embed="rId5"/>
            <a:srcRect l="13741" t="75321" r="75175" b="13725"/>
            <a:stretch>
              <a:fillRect/>
            </a:stretch>
          </p:blipFill>
          <p:spPr>
            <a:xfrm>
              <a:off x="560750" y="2826646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57" name="Dctjpeg.tiff" descr="Dctjpeg.tiff"/>
            <p:cNvPicPr>
              <a:picLocks noChangeAspect="1"/>
            </p:cNvPicPr>
            <p:nvPr/>
          </p:nvPicPr>
          <p:blipFill>
            <a:blip r:embed="rId5"/>
            <a:srcRect l="25963" t="75363" r="62953" b="13683"/>
            <a:stretch>
              <a:fillRect/>
            </a:stretch>
          </p:blipFill>
          <p:spPr>
            <a:xfrm>
              <a:off x="1121500" y="2826646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58" name="Dctjpeg.tiff" descr="Dctjpeg.tiff"/>
            <p:cNvPicPr>
              <a:picLocks noChangeAspect="1"/>
            </p:cNvPicPr>
            <p:nvPr/>
          </p:nvPicPr>
          <p:blipFill>
            <a:blip r:embed="rId5"/>
            <a:srcRect l="38334" t="75342" r="50581" b="13704"/>
            <a:stretch>
              <a:fillRect/>
            </a:stretch>
          </p:blipFill>
          <p:spPr>
            <a:xfrm>
              <a:off x="1682251" y="2826646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59" name="Dctjpeg.tiff" descr="Dctjpeg.tiff"/>
            <p:cNvPicPr>
              <a:picLocks noChangeAspect="1"/>
            </p:cNvPicPr>
            <p:nvPr/>
          </p:nvPicPr>
          <p:blipFill>
            <a:blip r:embed="rId5"/>
            <a:srcRect l="50556" t="75363" r="38360" b="13683"/>
            <a:stretch>
              <a:fillRect/>
            </a:stretch>
          </p:blipFill>
          <p:spPr>
            <a:xfrm>
              <a:off x="2243001" y="2826646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0" name="Dctjpeg.tiff" descr="Dctjpeg.tiff"/>
            <p:cNvPicPr>
              <a:picLocks noChangeAspect="1"/>
            </p:cNvPicPr>
            <p:nvPr/>
          </p:nvPicPr>
          <p:blipFill>
            <a:blip r:embed="rId5"/>
            <a:srcRect l="63163" t="75513" r="25752" b="13533"/>
            <a:stretch>
              <a:fillRect/>
            </a:stretch>
          </p:blipFill>
          <p:spPr>
            <a:xfrm>
              <a:off x="2803752" y="2826646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1" name="Dctjpeg.tiff" descr="Dctjpeg.tiff"/>
            <p:cNvPicPr>
              <a:picLocks noChangeAspect="1"/>
            </p:cNvPicPr>
            <p:nvPr/>
          </p:nvPicPr>
          <p:blipFill>
            <a:blip r:embed="rId5"/>
            <a:srcRect l="75321" t="75363" r="13595" b="13683"/>
            <a:stretch>
              <a:fillRect/>
            </a:stretch>
          </p:blipFill>
          <p:spPr>
            <a:xfrm>
              <a:off x="3364502" y="2826646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2" name="Dctjpeg.tiff" descr="Dctjpeg.tiff"/>
            <p:cNvPicPr>
              <a:picLocks noChangeAspect="1"/>
            </p:cNvPicPr>
            <p:nvPr/>
          </p:nvPicPr>
          <p:blipFill>
            <a:blip r:embed="rId5"/>
            <a:srcRect l="87414" t="75214" r="1502" b="13832"/>
            <a:stretch>
              <a:fillRect/>
            </a:stretch>
          </p:blipFill>
          <p:spPr>
            <a:xfrm>
              <a:off x="3925253" y="2826646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3" name="Dctjpeg.tiff" descr="Dctjpeg.tiff"/>
            <p:cNvPicPr>
              <a:picLocks noChangeAspect="1"/>
            </p:cNvPicPr>
            <p:nvPr/>
          </p:nvPicPr>
          <p:blipFill>
            <a:blip r:embed="rId5"/>
            <a:srcRect l="1327" t="87692" r="87589" b="1354"/>
            <a:stretch>
              <a:fillRect/>
            </a:stretch>
          </p:blipFill>
          <p:spPr>
            <a:xfrm>
              <a:off x="0" y="3320890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4" name="Dctjpeg.tiff" descr="Dctjpeg.tiff"/>
            <p:cNvPicPr>
              <a:picLocks noChangeAspect="1"/>
            </p:cNvPicPr>
            <p:nvPr/>
          </p:nvPicPr>
          <p:blipFill>
            <a:blip r:embed="rId5"/>
            <a:srcRect l="13741" t="87692" r="75175" b="1354"/>
            <a:stretch>
              <a:fillRect/>
            </a:stretch>
          </p:blipFill>
          <p:spPr>
            <a:xfrm>
              <a:off x="560750" y="332089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5" name="Dctjpeg.tiff" descr="Dctjpeg.tiff"/>
            <p:cNvPicPr>
              <a:picLocks noChangeAspect="1"/>
            </p:cNvPicPr>
            <p:nvPr/>
          </p:nvPicPr>
          <p:blipFill>
            <a:blip r:embed="rId5"/>
            <a:srcRect l="26113" t="87885" r="62803" b="1161"/>
            <a:stretch>
              <a:fillRect/>
            </a:stretch>
          </p:blipFill>
          <p:spPr>
            <a:xfrm>
              <a:off x="1121500" y="332089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6" name="Dctjpeg.tiff" descr="Dctjpeg.tiff"/>
            <p:cNvPicPr>
              <a:picLocks noChangeAspect="1"/>
            </p:cNvPicPr>
            <p:nvPr/>
          </p:nvPicPr>
          <p:blipFill>
            <a:blip r:embed="rId5"/>
            <a:srcRect l="38334" t="87542" r="50581" b="1504"/>
            <a:stretch>
              <a:fillRect/>
            </a:stretch>
          </p:blipFill>
          <p:spPr>
            <a:xfrm>
              <a:off x="1682251" y="332089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7" name="Dctjpeg.tiff" descr="Dctjpeg.tiff"/>
            <p:cNvPicPr>
              <a:picLocks noChangeAspect="1"/>
            </p:cNvPicPr>
            <p:nvPr/>
          </p:nvPicPr>
          <p:blipFill>
            <a:blip r:embed="rId5"/>
            <a:srcRect l="50535" t="87714" r="38381" b="1332"/>
            <a:stretch>
              <a:fillRect/>
            </a:stretch>
          </p:blipFill>
          <p:spPr>
            <a:xfrm>
              <a:off x="2243001" y="332089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8" name="Dctjpeg.tiff" descr="Dctjpeg.tiff"/>
            <p:cNvPicPr>
              <a:picLocks noChangeAspect="1"/>
            </p:cNvPicPr>
            <p:nvPr/>
          </p:nvPicPr>
          <p:blipFill>
            <a:blip r:embed="rId5"/>
            <a:srcRect l="62970" t="87863" r="25945" b="1183"/>
            <a:stretch>
              <a:fillRect/>
            </a:stretch>
          </p:blipFill>
          <p:spPr>
            <a:xfrm>
              <a:off x="2803752" y="332089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69" name="Dctjpeg.tiff" descr="Dctjpeg.tiff"/>
            <p:cNvPicPr>
              <a:picLocks noChangeAspect="1"/>
            </p:cNvPicPr>
            <p:nvPr/>
          </p:nvPicPr>
          <p:blipFill>
            <a:blip r:embed="rId5"/>
            <a:srcRect l="75299" t="87564" r="13616" b="1482"/>
            <a:stretch>
              <a:fillRect/>
            </a:stretch>
          </p:blipFill>
          <p:spPr>
            <a:xfrm>
              <a:off x="3364502" y="3320890"/>
              <a:ext cx="399353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370" name="Dctjpeg.tiff" descr="Dctjpeg.tiff"/>
            <p:cNvPicPr>
              <a:picLocks noChangeAspect="1"/>
            </p:cNvPicPr>
            <p:nvPr/>
          </p:nvPicPr>
          <p:blipFill>
            <a:blip r:embed="rId5"/>
            <a:srcRect l="87414" t="87735" r="1502" b="1311"/>
            <a:stretch>
              <a:fillRect/>
            </a:stretch>
          </p:blipFill>
          <p:spPr>
            <a:xfrm>
              <a:off x="3925253" y="3320890"/>
              <a:ext cx="399352" cy="394653"/>
            </a:xfrm>
            <a:prstGeom prst="rect">
              <a:avLst/>
            </a:pr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</p:grpSp>
      <p:sp>
        <p:nvSpPr>
          <p:cNvPr id="372" name="Basis functions"/>
          <p:cNvSpPr txBox="1"/>
          <p:nvPr/>
        </p:nvSpPr>
        <p:spPr>
          <a:xfrm>
            <a:off x="3682637" y="3613493"/>
            <a:ext cx="105798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buFont typeface="Lucida Grande"/>
              <a:defRPr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sz="1200"/>
              <a:t>Basis functions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JPEG Compression Summar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t>JPEG Compression Summary</a:t>
            </a:r>
          </a:p>
        </p:txBody>
      </p:sp>
      <p:sp>
        <p:nvSpPr>
          <p:cNvPr id="377" name="Convert image to Y’CbCr color spac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270891" indent="-270891" defTabSz="722376">
              <a:spcBef>
                <a:spcPts val="300"/>
              </a:spcBef>
              <a:defRPr sz="4108"/>
            </a:pPr>
            <a:r>
              <a:rPr sz="1900" dirty="0"/>
              <a:t>Convert image to </a:t>
            </a:r>
            <a:r>
              <a:rPr sz="1900" dirty="0" err="1"/>
              <a:t>Y’CbCr</a:t>
            </a:r>
            <a:r>
              <a:rPr sz="1900" dirty="0"/>
              <a:t> color space</a:t>
            </a:r>
          </a:p>
          <a:p>
            <a:pPr marL="270891" indent="-270891" defTabSz="722376">
              <a:spcBef>
                <a:spcPts val="300"/>
              </a:spcBef>
              <a:defRPr sz="4108"/>
            </a:pPr>
            <a:r>
              <a:rPr sz="1900" dirty="0" err="1"/>
              <a:t>Downsample</a:t>
            </a:r>
            <a:r>
              <a:rPr sz="1900" dirty="0"/>
              <a:t> </a:t>
            </a:r>
            <a:r>
              <a:rPr sz="1900" dirty="0" err="1"/>
              <a:t>CbCr</a:t>
            </a:r>
            <a:r>
              <a:rPr sz="1900" dirty="0"/>
              <a:t> (to 4:2:2 or 4:2:0)	(information loss occurs here)</a:t>
            </a:r>
          </a:p>
          <a:p>
            <a:pPr marL="270891" indent="-270891" defTabSz="722376">
              <a:spcBef>
                <a:spcPts val="300"/>
              </a:spcBef>
              <a:defRPr sz="4108"/>
            </a:pPr>
            <a:r>
              <a:rPr sz="1900" dirty="0"/>
              <a:t>For each color channel (Y’, </a:t>
            </a:r>
            <a:r>
              <a:rPr sz="1900" dirty="0" err="1"/>
              <a:t>Cb</a:t>
            </a:r>
            <a:r>
              <a:rPr sz="1900" dirty="0"/>
              <a:t>, Cr):</a:t>
            </a:r>
          </a:p>
          <a:p>
            <a:pPr marL="270891" lvl="1" indent="-270891" defTabSz="722376">
              <a:spcBef>
                <a:spcPts val="300"/>
              </a:spcBef>
              <a:buSzTx/>
              <a:buNone/>
              <a:defRPr sz="4108"/>
            </a:pPr>
            <a:r>
              <a:rPr sz="1900" dirty="0"/>
              <a:t>For each 8x8 block of values</a:t>
            </a:r>
          </a:p>
          <a:p>
            <a:pPr marL="270891" lvl="2" indent="255842" defTabSz="722376">
              <a:spcBef>
                <a:spcPts val="300"/>
              </a:spcBef>
              <a:buSzTx/>
              <a:buNone/>
              <a:defRPr sz="4108"/>
            </a:pPr>
            <a:r>
              <a:rPr sz="1900" dirty="0"/>
              <a:t>Compute DCT</a:t>
            </a:r>
          </a:p>
          <a:p>
            <a:pPr marL="270891" lvl="2" indent="255842" defTabSz="722376">
              <a:spcBef>
                <a:spcPts val="300"/>
              </a:spcBef>
              <a:buSzTx/>
              <a:buNone/>
              <a:defRPr sz="4108"/>
            </a:pPr>
            <a:r>
              <a:rPr sz="1900" dirty="0"/>
              <a:t>Quantize results                  	</a:t>
            </a:r>
            <a:r>
              <a:rPr lang="en-US" sz="1900" dirty="0"/>
              <a:t>	</a:t>
            </a:r>
            <a:r>
              <a:rPr sz="1900" dirty="0"/>
              <a:t>(information loss occurs here)</a:t>
            </a:r>
          </a:p>
          <a:p>
            <a:pPr marL="270891" lvl="2" indent="255842" defTabSz="722376">
              <a:spcBef>
                <a:spcPts val="300"/>
              </a:spcBef>
              <a:buSzTx/>
              <a:buNone/>
              <a:defRPr sz="4108"/>
            </a:pPr>
            <a:r>
              <a:rPr sz="1900" dirty="0"/>
              <a:t>Reorder values</a:t>
            </a:r>
          </a:p>
          <a:p>
            <a:pPr marL="270891" lvl="2" indent="255842" defTabSz="722376">
              <a:spcBef>
                <a:spcPts val="300"/>
              </a:spcBef>
              <a:buSzTx/>
              <a:buNone/>
              <a:defRPr sz="4108"/>
            </a:pPr>
            <a:r>
              <a:rPr sz="1900" dirty="0"/>
              <a:t>Run-length encode 0-spans</a:t>
            </a:r>
          </a:p>
          <a:p>
            <a:pPr marL="270891" lvl="2" indent="255842" defTabSz="722376">
              <a:spcBef>
                <a:spcPts val="300"/>
              </a:spcBef>
              <a:buSzTx/>
              <a:buNone/>
              <a:defRPr sz="4108"/>
            </a:pPr>
            <a:r>
              <a:rPr sz="1900" dirty="0"/>
              <a:t>Huffman encode non-zero values</a:t>
            </a:r>
            <a:br>
              <a:rPr sz="1900" dirty="0"/>
            </a:br>
            <a:br>
              <a:rPr sz="1900" dirty="0"/>
            </a:br>
            <a:br>
              <a:rPr sz="1900" dirty="0"/>
            </a:br>
            <a:endParaRPr sz="1900" dirty="0"/>
          </a:p>
        </p:txBody>
      </p: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4">
            <a:extLst>
              <a:ext uri="{FF2B5EF4-FFF2-40B4-BE49-F238E27FC236}">
                <a16:creationId xmlns:a16="http://schemas.microsoft.com/office/drawing/2014/main" id="{8C459103-B5E0-DD51-4136-D937195E712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JPEG compression comparison</a:t>
            </a:r>
          </a:p>
        </p:txBody>
      </p:sp>
      <p:pic>
        <p:nvPicPr>
          <p:cNvPr id="107523" name="Picture 6">
            <a:extLst>
              <a:ext uri="{FF2B5EF4-FFF2-40B4-BE49-F238E27FC236}">
                <a16:creationId xmlns:a16="http://schemas.microsoft.com/office/drawing/2014/main" id="{49077D50-99E2-A9A8-A425-DB70A2B75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3986213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4" name="Picture 7">
            <a:extLst>
              <a:ext uri="{FF2B5EF4-FFF2-40B4-BE49-F238E27FC236}">
                <a16:creationId xmlns:a16="http://schemas.microsoft.com/office/drawing/2014/main" id="{58901F1D-A69C-E432-492F-272A6D761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09800"/>
            <a:ext cx="3986213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5" name="Text Box 8">
            <a:extLst>
              <a:ext uri="{FF2B5EF4-FFF2-40B4-BE49-F238E27FC236}">
                <a16:creationId xmlns:a16="http://schemas.microsoft.com/office/drawing/2014/main" id="{B7DDE2CB-2968-5388-D862-76CB8E3D8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325" y="5105400"/>
            <a:ext cx="67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89k</a:t>
            </a:r>
          </a:p>
        </p:txBody>
      </p:sp>
      <p:sp>
        <p:nvSpPr>
          <p:cNvPr id="107526" name="Text Box 9">
            <a:extLst>
              <a:ext uri="{FF2B5EF4-FFF2-40B4-BE49-F238E27FC236}">
                <a16:creationId xmlns:a16="http://schemas.microsoft.com/office/drawing/2014/main" id="{82CB72B5-9C27-FF53-4071-42EEAEA72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5105400"/>
            <a:ext cx="67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</a:rPr>
              <a:t>12k</a:t>
            </a:r>
          </a:p>
        </p:txBody>
      </p:sp>
    </p:spTree>
    <p:extLst>
      <p:ext uri="{BB962C8B-B14F-4D97-AF65-F5344CB8AC3E}">
        <p14:creationId xmlns:p14="http://schemas.microsoft.com/office/powerpoint/2010/main" val="32176729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heme: Exploit Perception in Visual Comput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1572768">
              <a:defRPr sz="5848"/>
            </a:lvl1pPr>
          </a:lstStyle>
          <a:p>
            <a:r>
              <a:rPr sz="2800" dirty="0"/>
              <a:t>Theme: Exploit Perception in Visual Computing</a:t>
            </a:r>
          </a:p>
        </p:txBody>
      </p:sp>
      <p:sp>
        <p:nvSpPr>
          <p:cNvPr id="380" name="JPEG is an example of a general theme of exploiting characteristics of human perception to build efficient visual computing system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JPEG is an example of a general theme of exploiting characteristics of human perception to build efficient visual computing systems</a:t>
            </a:r>
          </a:p>
          <a:p>
            <a:r>
              <a:t>We are perceptually insensitive to color errors:</a:t>
            </a:r>
          </a:p>
          <a:p>
            <a:pPr lvl="1"/>
            <a:r>
              <a:t>Separate luminance from chrominance in color representations (e.g, Y’CrCb) and compress chrominance</a:t>
            </a:r>
          </a:p>
          <a:p>
            <a:r>
              <a:t>We are less perceptually sensitive to high-frequency error </a:t>
            </a:r>
          </a:p>
          <a:p>
            <a:pPr lvl="1"/>
            <a:r>
              <a:t>Use a frequency-based encoding (cosine transform) and compress high-frequency values</a:t>
            </a:r>
          </a:p>
          <a:p>
            <a:r>
              <a:t>We perceive lightness non-linearly (not discussed in this lecture)</a:t>
            </a:r>
          </a:p>
          <a:p>
            <a:pPr lvl="1"/>
            <a:r>
              <a:t>Encode pixel values non-linearly to match perceived brightness using gamma curve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" grpId="0" build="p" animBg="1" advAuto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-$&#10;\end{document}&#10;"/>
  <p:tag name="EXTERNALNAME" val="Edittex"/>
  <p:tag name="BLEND" val="False"/>
  <p:tag name="TRANSPARENT" val="False"/>
  <p:tag name="BITMAPFORMAT" val="bmpmono"/>
  <p:tag name="DEBUGINTERACTIVE" val="True"/>
  <p:tag name="ORIGWIDTH" val="48.6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approx$&#10;\end{document}&#10;"/>
  <p:tag name="EXTERNALNAME" val="Edittex"/>
  <p:tag name="BLEND" val="False"/>
  <p:tag name="TRANSPARENT" val="False"/>
  <p:tag name="BITMAPFORMAT" val="bmpmono"/>
  <p:tag name="DEBUGINTERACTIVE" val="True"/>
  <p:tag name="ORIGWIDTH" val="55.75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Custom Design 1">
      <a:dk1>
        <a:srgbClr val="B0B1B3"/>
      </a:dk1>
      <a:lt1>
        <a:srgbClr val="FFFFFF"/>
      </a:lt1>
      <a:dk2>
        <a:srgbClr val="003082"/>
      </a:dk2>
      <a:lt2>
        <a:srgbClr val="FFFFFF"/>
      </a:lt2>
      <a:accent1>
        <a:srgbClr val="92BFEB"/>
      </a:accent1>
      <a:accent2>
        <a:srgbClr val="FDD44F"/>
      </a:accent2>
      <a:accent3>
        <a:srgbClr val="AAADC1"/>
      </a:accent3>
      <a:accent4>
        <a:srgbClr val="DADADA"/>
      </a:accent4>
      <a:accent5>
        <a:srgbClr val="C7DCF3"/>
      </a:accent5>
      <a:accent6>
        <a:srgbClr val="E5C047"/>
      </a:accent6>
      <a:hlink>
        <a:srgbClr val="A4D767"/>
      </a:hlink>
      <a:folHlink>
        <a:srgbClr val="FF897B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B0B1B3"/>
        </a:dk1>
        <a:lt1>
          <a:srgbClr val="FFFFFF"/>
        </a:lt1>
        <a:dk2>
          <a:srgbClr val="003082"/>
        </a:dk2>
        <a:lt2>
          <a:srgbClr val="FFFFFF"/>
        </a:lt2>
        <a:accent1>
          <a:srgbClr val="92BFEB"/>
        </a:accent1>
        <a:accent2>
          <a:srgbClr val="FDD44F"/>
        </a:accent2>
        <a:accent3>
          <a:srgbClr val="AAADC1"/>
        </a:accent3>
        <a:accent4>
          <a:srgbClr val="DADADA"/>
        </a:accent4>
        <a:accent5>
          <a:srgbClr val="C7DCF3"/>
        </a:accent5>
        <a:accent6>
          <a:srgbClr val="E5C047"/>
        </a:accent6>
        <a:hlink>
          <a:srgbClr val="A4D767"/>
        </a:hlink>
        <a:folHlink>
          <a:srgbClr val="FF897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29358</TotalTime>
  <Words>2642</Words>
  <Application>Microsoft Macintosh PowerPoint</Application>
  <PresentationFormat>On-screen Show (4:3)</PresentationFormat>
  <Paragraphs>482</Paragraphs>
  <Slides>71</Slides>
  <Notes>38</Notes>
  <HiddenSlides>3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71</vt:i4>
      </vt:variant>
    </vt:vector>
  </HeadingPairs>
  <TitlesOfParts>
    <vt:vector size="92" baseType="lpstr">
      <vt:lpstr>Arial</vt:lpstr>
      <vt:lpstr>Calibri</vt:lpstr>
      <vt:lpstr>Cambria Math</vt:lpstr>
      <vt:lpstr>Gill Sans</vt:lpstr>
      <vt:lpstr>Helvetica Neue</vt:lpstr>
      <vt:lpstr>Helvetica Neue Light</vt:lpstr>
      <vt:lpstr>Helvetica Neue Medium</vt:lpstr>
      <vt:lpstr>Lucida Grande</vt:lpstr>
      <vt:lpstr>Symbol</vt:lpstr>
      <vt:lpstr>Times New Roman</vt:lpstr>
      <vt:lpstr>Times Roman</vt:lpstr>
      <vt:lpstr>Verdana</vt:lpstr>
      <vt:lpstr>Wingdings</vt:lpstr>
      <vt:lpstr>Blank Presentation</vt:lpstr>
      <vt:lpstr>1_Blank Presentation</vt:lpstr>
      <vt:lpstr>Custom Design</vt:lpstr>
      <vt:lpstr>6_Blank Presentation</vt:lpstr>
      <vt:lpstr>7_Blank Presentation</vt:lpstr>
      <vt:lpstr>Photo Editor Photo</vt:lpstr>
      <vt:lpstr>Equation</vt:lpstr>
      <vt:lpstr>Paint Shop Pro Image</vt:lpstr>
      <vt:lpstr>Pyramid Blending, Templates, NL Filters</vt:lpstr>
      <vt:lpstr>Think, Pair, Share</vt:lpstr>
      <vt:lpstr>Blending</vt:lpstr>
      <vt:lpstr>Alpha Blending / Feathering</vt:lpstr>
      <vt:lpstr>Effect of Window Size</vt:lpstr>
      <vt:lpstr>Effect of Window Size</vt:lpstr>
      <vt:lpstr>Good Window Size</vt:lpstr>
      <vt:lpstr>What is the Optimal Window?</vt:lpstr>
      <vt:lpstr>What if the Frequency Spread is Wide</vt:lpstr>
      <vt:lpstr>Low-pass, Band-pass, High-pass filters</vt:lpstr>
      <vt:lpstr>Low Pass vs. High Pass filtering</vt:lpstr>
      <vt:lpstr>Application: Hybrid Images</vt:lpstr>
      <vt:lpstr>Band-pass filtering in spatial domain</vt:lpstr>
      <vt:lpstr>As a stack</vt:lpstr>
      <vt:lpstr>Band-pass filtering in spatial domain</vt:lpstr>
      <vt:lpstr>Band-pass filtering in spatial domain</vt:lpstr>
      <vt:lpstr>Band-pass filtering in spatial domain</vt:lpstr>
      <vt:lpstr>Original Image from Laplacian Pyramid?</vt:lpstr>
      <vt:lpstr>Collapsing Laplacian Pyramid</vt:lpstr>
      <vt:lpstr>Da Vinci and The Laplacian Pyramid</vt:lpstr>
      <vt:lpstr>PowerPoint Presentation</vt:lpstr>
      <vt:lpstr>Band-pass Pyramid Blending</vt:lpstr>
      <vt:lpstr>Pyramid Blending (Burt and Adelson)</vt:lpstr>
      <vt:lpstr>PowerPoint Presentation</vt:lpstr>
      <vt:lpstr>Image Blending with Mask</vt:lpstr>
      <vt:lpstr>Image Pyramid Blending with Masks</vt:lpstr>
      <vt:lpstr>Result</vt:lpstr>
      <vt:lpstr>Blending Regions</vt:lpstr>
      <vt:lpstr>Image Blending with the Laplacian Pyramid</vt:lpstr>
      <vt:lpstr>Horror Photo</vt:lpstr>
      <vt:lpstr>Results from this class (fall 2005)</vt:lpstr>
      <vt:lpstr>Simplification: Two-band Blending</vt:lpstr>
      <vt:lpstr>2-band “Laplacian Stack” Blending</vt:lpstr>
      <vt:lpstr>2-band “Laplacian Stack” Blending</vt:lpstr>
      <vt:lpstr>Review: Smoothing vs. derivative filters</vt:lpstr>
      <vt:lpstr>Template matching</vt:lpstr>
      <vt:lpstr>Matching with filters</vt:lpstr>
      <vt:lpstr>Matching with filters</vt:lpstr>
      <vt:lpstr>Matching with filters</vt:lpstr>
      <vt:lpstr>Matching with filters</vt:lpstr>
      <vt:lpstr>Matching with filters</vt:lpstr>
      <vt:lpstr>Matching with filters</vt:lpstr>
      <vt:lpstr>Matching with filters</vt:lpstr>
      <vt:lpstr>Matching with filters</vt:lpstr>
      <vt:lpstr>Q: What is the best method to use?</vt:lpstr>
      <vt:lpstr>Denoising</vt:lpstr>
      <vt:lpstr>Reducing Gaussian noise</vt:lpstr>
      <vt:lpstr>Reducing salt-and-pepper noise by Gaussian smoothing</vt:lpstr>
      <vt:lpstr>Alternative idea: Median filtering</vt:lpstr>
      <vt:lpstr>Median filter</vt:lpstr>
      <vt:lpstr>Median filter</vt:lpstr>
      <vt:lpstr>Median vs. Gaussian filtering</vt:lpstr>
      <vt:lpstr>JPEG Compression </vt:lpstr>
      <vt:lpstr>JPEG Compression: The Big Ideas</vt:lpstr>
      <vt:lpstr>Y’CbCr Color Space</vt:lpstr>
      <vt:lpstr>Example Image</vt:lpstr>
      <vt:lpstr>Y’ Only (Luma)</vt:lpstr>
      <vt:lpstr>Downsampled Y’</vt:lpstr>
      <vt:lpstr>CbCr Only (Chroma)</vt:lpstr>
      <vt:lpstr>Downsampled CbCr</vt:lpstr>
      <vt:lpstr>Example: Compression in Y’ Channel</vt:lpstr>
      <vt:lpstr>Example: Compression in CbCr Channels</vt:lpstr>
      <vt:lpstr>Original Image</vt:lpstr>
      <vt:lpstr>JPEG: Chroma Subsampling in Y’CbCr Space</vt:lpstr>
      <vt:lpstr>JPEG: Discrete Cosine Transform (DCT)</vt:lpstr>
      <vt:lpstr>JPEG Quantization: Save on High Frequencies</vt:lpstr>
      <vt:lpstr>JPEG: Compression Artifacts</vt:lpstr>
      <vt:lpstr>Lossless Compression of Quantized DCT Values</vt:lpstr>
      <vt:lpstr>JPEG Compression Summary</vt:lpstr>
      <vt:lpstr>JPEG compression comparison</vt:lpstr>
      <vt:lpstr>Theme: Exploit Perception in Visual Computing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Ren Ng</cp:lastModifiedBy>
  <cp:revision>343</cp:revision>
  <cp:lastPrinted>2026-09-17T01:55:12Z</cp:lastPrinted>
  <dcterms:created xsi:type="dcterms:W3CDTF">2004-08-29T23:15:23Z</dcterms:created>
  <dcterms:modified xsi:type="dcterms:W3CDTF">2026-09-17T01:55:13Z</dcterms:modified>
</cp:coreProperties>
</file>